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89" r:id="rId3"/>
    <p:sldId id="290" r:id="rId4"/>
    <p:sldId id="283" r:id="rId5"/>
    <p:sldId id="291" r:id="rId6"/>
    <p:sldId id="286" r:id="rId7"/>
    <p:sldId id="288" r:id="rId8"/>
    <p:sldId id="287" r:id="rId9"/>
    <p:sldId id="279" r:id="rId10"/>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AEE5"/>
    <a:srgbClr val="8A1F5A"/>
    <a:srgbClr val="CA4F24"/>
    <a:srgbClr val="4470B4"/>
    <a:srgbClr val="CB4F88"/>
    <a:srgbClr val="3C7486"/>
    <a:srgbClr val="EDC62B"/>
    <a:srgbClr val="98C222"/>
    <a:srgbClr val="159961"/>
    <a:srgbClr val="79BC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69" autoAdjust="0"/>
  </p:normalViewPr>
  <p:slideViewPr>
    <p:cSldViewPr>
      <p:cViewPr varScale="1">
        <p:scale>
          <a:sx n="100" d="100"/>
          <a:sy n="100" d="100"/>
        </p:scale>
        <p:origin x="183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CD9996E-2829-48FB-9ECB-80F90C936308}" type="datetimeFigureOut">
              <a:rPr lang="fr-FR" altLang="fr-FR"/>
              <a:pPr>
                <a:defRPr/>
              </a:pPr>
              <a:t>23/07/2018</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9CAB391-EC00-4C8B-9D7F-92A29684C8A8}" type="slidenum">
              <a:rPr lang="fr-FR" altLang="fr-FR"/>
              <a:pPr>
                <a:defRPr/>
              </a:pPr>
              <a:t>‹#›</a:t>
            </a:fld>
            <a:endParaRPr lang="fr-FR" altLang="fr-FR"/>
          </a:p>
        </p:txBody>
      </p:sp>
    </p:spTree>
    <p:extLst>
      <p:ext uri="{BB962C8B-B14F-4D97-AF65-F5344CB8AC3E}">
        <p14:creationId xmlns:p14="http://schemas.microsoft.com/office/powerpoint/2010/main" val="39589986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mn-cs"/>
              </a:defRPr>
            </a:lvl1pPr>
          </a:lstStyle>
          <a:p>
            <a:pPr>
              <a:defRPr/>
            </a:pPr>
            <a:endParaRPr lang="fr-FR"/>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mn-cs"/>
              </a:defRPr>
            </a:lvl1pPr>
          </a:lstStyle>
          <a:p>
            <a:pPr>
              <a:defRPr/>
            </a:pPr>
            <a:endParaRPr lang="fr-FR"/>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mn-cs"/>
              </a:defRPr>
            </a:lvl1pPr>
          </a:lstStyle>
          <a:p>
            <a:pPr>
              <a:defRPr/>
            </a:pPr>
            <a:endParaRPr lang="fr-FR"/>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42C9EA3-4F78-43C0-90CD-2B999B5B87C1}" type="slidenum">
              <a:rPr lang="fr-FR" altLang="fr-FR"/>
              <a:pPr>
                <a:defRPr/>
              </a:pPr>
              <a:t>‹#›</a:t>
            </a:fld>
            <a:endParaRPr lang="fr-FR" altLang="fr-FR"/>
          </a:p>
        </p:txBody>
      </p:sp>
    </p:spTree>
    <p:extLst>
      <p:ext uri="{BB962C8B-B14F-4D97-AF65-F5344CB8AC3E}">
        <p14:creationId xmlns:p14="http://schemas.microsoft.com/office/powerpoint/2010/main" val="137623215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608B41E-5316-45B2-8AF5-6044F5F7838D}" type="slidenum">
              <a:rPr lang="fr-FR" altLang="fr-FR" smtClean="0"/>
              <a:pPr>
                <a:spcBef>
                  <a:spcPct val="0"/>
                </a:spcBef>
              </a:pPr>
              <a:t>1</a:t>
            </a:fld>
            <a:endParaRPr lang="fr-FR" altLang="fr-FR"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fr-FR" smtClean="0"/>
          </a:p>
        </p:txBody>
      </p:sp>
    </p:spTree>
    <p:extLst>
      <p:ext uri="{BB962C8B-B14F-4D97-AF65-F5344CB8AC3E}">
        <p14:creationId xmlns:p14="http://schemas.microsoft.com/office/powerpoint/2010/main" val="118451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dirty="0" smtClean="0"/>
              <a:t>Horizontal </a:t>
            </a:r>
            <a:r>
              <a:rPr lang="fr-FR" sz="1200" dirty="0" err="1" smtClean="0"/>
              <a:t>projects</a:t>
            </a:r>
            <a:r>
              <a:rPr lang="fr-FR" sz="1200" dirty="0" smtClean="0"/>
              <a:t>: </a:t>
            </a:r>
            <a:r>
              <a:rPr lang="fr-FR" sz="1200" dirty="0" err="1" smtClean="0"/>
              <a:t>They</a:t>
            </a:r>
            <a:r>
              <a:rPr lang="fr-FR" sz="1200" dirty="0" smtClean="0"/>
              <a:t> are </a:t>
            </a:r>
            <a:r>
              <a:rPr lang="en-US" sz="1200" dirty="0" smtClean="0"/>
              <a:t>in charge of community building activities, joint communication and </a:t>
            </a:r>
            <a:r>
              <a:rPr lang="en-US" sz="1200" dirty="0" err="1" smtClean="0"/>
              <a:t>capitalisation</a:t>
            </a:r>
            <a:r>
              <a:rPr lang="en-US" sz="1200" dirty="0" smtClean="0"/>
              <a:t> of their projects. They shall allow real synergies and provide a better visibility to reach policy making level.</a:t>
            </a:r>
          </a:p>
        </p:txBody>
      </p:sp>
      <p:sp>
        <p:nvSpPr>
          <p:cNvPr id="4" name="Espace réservé du numéro de diapositive 3"/>
          <p:cNvSpPr>
            <a:spLocks noGrp="1"/>
          </p:cNvSpPr>
          <p:nvPr>
            <p:ph type="sldNum" sz="quarter" idx="10"/>
          </p:nvPr>
        </p:nvSpPr>
        <p:spPr/>
        <p:txBody>
          <a:bodyPr/>
          <a:lstStyle/>
          <a:p>
            <a:pPr>
              <a:defRPr/>
            </a:pPr>
            <a:fld id="{042C9EA3-4F78-43C0-90CD-2B999B5B87C1}" type="slidenum">
              <a:rPr lang="fr-FR" altLang="fr-FR" smtClean="0"/>
              <a:pPr>
                <a:defRPr/>
              </a:pPr>
              <a:t>5</a:t>
            </a:fld>
            <a:endParaRPr lang="fr-FR" altLang="fr-FR"/>
          </a:p>
        </p:txBody>
      </p:sp>
    </p:spTree>
    <p:extLst>
      <p:ext uri="{BB962C8B-B14F-4D97-AF65-F5344CB8AC3E}">
        <p14:creationId xmlns:p14="http://schemas.microsoft.com/office/powerpoint/2010/main" val="2100583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0E32F0A-EEEA-439E-A2B1-D8DECB0C4D61}" type="slidenum">
              <a:rPr lang="fr-FR" altLang="fr-FR" smtClean="0"/>
              <a:pPr>
                <a:spcBef>
                  <a:spcPct val="0"/>
                </a:spcBef>
              </a:pPr>
              <a:t>9</a:t>
            </a:fld>
            <a:endParaRPr lang="fr-FR" altLang="fr-FR"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fr-FR" smtClean="0"/>
          </a:p>
        </p:txBody>
      </p:sp>
    </p:spTree>
    <p:extLst>
      <p:ext uri="{BB962C8B-B14F-4D97-AF65-F5344CB8AC3E}">
        <p14:creationId xmlns:p14="http://schemas.microsoft.com/office/powerpoint/2010/main" val="1959348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baseline="0">
                <a:solidFill>
                  <a:srgbClr val="003399"/>
                </a:solidFill>
                <a:latin typeface="Montserrat Hairline"/>
              </a:defRPr>
            </a:lvl1pPr>
          </a:lstStyle>
          <a:p>
            <a:r>
              <a:rPr lang="fr-FR" dirty="0"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sz="2400" baseline="0">
                <a:solidFill>
                  <a:srgbClr val="003399"/>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smtClean="0"/>
              <a:t>Modifiez le style des sous-titres du masque</a:t>
            </a:r>
            <a:endParaRPr lang="fr-FR" dirty="0"/>
          </a:p>
        </p:txBody>
      </p:sp>
    </p:spTree>
    <p:extLst>
      <p:ext uri="{BB962C8B-B14F-4D97-AF65-F5344CB8AC3E}">
        <p14:creationId xmlns:p14="http://schemas.microsoft.com/office/powerpoint/2010/main" val="387334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solidFill>
                  <a:srgbClr val="003399"/>
                </a:solidFill>
              </a:defRPr>
            </a:lvl1pPr>
          </a:lstStyle>
          <a:p>
            <a:r>
              <a:rPr lang="fr-FR" dirty="0" smtClean="0"/>
              <a:t>Modifiez le style du titre</a:t>
            </a:r>
            <a:endParaRPr lang="fr-FR" dirty="0"/>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fr-F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fr-F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152302E-BFCB-488D-9731-09A7B27D5ACA}" type="slidenum">
              <a:rPr lang="fr-FR" altLang="fr-FR"/>
              <a:pPr>
                <a:defRPr/>
              </a:pPr>
              <a:t>‹#›</a:t>
            </a:fld>
            <a:endParaRPr lang="fr-FR" altLang="fr-FR"/>
          </a:p>
        </p:txBody>
      </p:sp>
    </p:spTree>
    <p:extLst>
      <p:ext uri="{BB962C8B-B14F-4D97-AF65-F5344CB8AC3E}">
        <p14:creationId xmlns:p14="http://schemas.microsoft.com/office/powerpoint/2010/main" val="177627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defRPr baseline="0">
                <a:solidFill>
                  <a:srgbClr val="003399"/>
                </a:solidFill>
              </a:defRPr>
            </a:lvl1pPr>
          </a:lstStyle>
          <a:p>
            <a:r>
              <a:rPr lang="fr-FR" dirty="0" smtClean="0"/>
              <a:t>Modifiez le style du titre</a:t>
            </a:r>
            <a:endParaRPr lang="fr-FR" dirty="0"/>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fr-F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fr-F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F4FD568B-BE23-484B-83C5-6DF82D75B40E}" type="slidenum">
              <a:rPr lang="fr-FR" altLang="fr-FR"/>
              <a:pPr>
                <a:defRPr/>
              </a:pPr>
              <a:t>‹#›</a:t>
            </a:fld>
            <a:endParaRPr lang="fr-FR" altLang="fr-FR"/>
          </a:p>
        </p:txBody>
      </p:sp>
    </p:spTree>
    <p:extLst>
      <p:ext uri="{BB962C8B-B14F-4D97-AF65-F5344CB8AC3E}">
        <p14:creationId xmlns:p14="http://schemas.microsoft.com/office/powerpoint/2010/main" val="2868413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aseline="0">
                <a:solidFill>
                  <a:srgbClr val="003399"/>
                </a:solidFill>
              </a:defRPr>
            </a:lvl1pPr>
          </a:lstStyle>
          <a:p>
            <a:r>
              <a:rPr lang="en-US" dirty="0" smtClean="0"/>
              <a:t>Click to edit Master title style</a:t>
            </a:r>
            <a:endParaRPr lang="el-GR" dirty="0"/>
          </a:p>
        </p:txBody>
      </p:sp>
      <p:sp>
        <p:nvSpPr>
          <p:cNvPr id="3" name="Table Placeholder 2"/>
          <p:cNvSpPr>
            <a:spLocks noGrp="1"/>
          </p:cNvSpPr>
          <p:nvPr>
            <p:ph type="tbl" idx="1"/>
          </p:nvPr>
        </p:nvSpPr>
        <p:spPr>
          <a:xfrm>
            <a:off x="457200" y="1600200"/>
            <a:ext cx="8229600" cy="4525963"/>
          </a:xfrm>
        </p:spPr>
        <p:txBody>
          <a:bodyPr/>
          <a:lstStyle/>
          <a:p>
            <a:pPr lvl="0"/>
            <a:endParaRPr lang="el-GR" noProof="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fr-F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fr-F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FB9D2910-0DA3-4F78-8A0A-3F708262B137}" type="slidenum">
              <a:rPr lang="fr-FR" altLang="fr-FR"/>
              <a:pPr>
                <a:defRPr/>
              </a:pPr>
              <a:t>‹#›</a:t>
            </a:fld>
            <a:endParaRPr lang="fr-FR" altLang="fr-FR"/>
          </a:p>
        </p:txBody>
      </p:sp>
    </p:spTree>
    <p:extLst>
      <p:ext uri="{BB962C8B-B14F-4D97-AF65-F5344CB8AC3E}">
        <p14:creationId xmlns:p14="http://schemas.microsoft.com/office/powerpoint/2010/main" val="1880339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aseline="0">
                <a:solidFill>
                  <a:srgbClr val="003399"/>
                </a:solidFill>
              </a:defRPr>
            </a:lvl1pPr>
          </a:lstStyle>
          <a:p>
            <a:r>
              <a:rPr lang="en-US" dirty="0" smtClean="0"/>
              <a:t>Click to edit Master title style</a:t>
            </a:r>
            <a:endParaRPr lang="el-GR"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Espace réservé de la dat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fr-FR"/>
          </a:p>
        </p:txBody>
      </p:sp>
      <p:sp>
        <p:nvSpPr>
          <p:cNvPr id="6" name="Espace réservé du pied de pag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fr-FR"/>
          </a:p>
        </p:txBody>
      </p:sp>
      <p:sp>
        <p:nvSpPr>
          <p:cNvPr id="7" name="Espace réservé du numéro de diapositiv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0A30D874-1D12-4266-AC61-25165E28243F}" type="slidenum">
              <a:rPr lang="fr-FR" altLang="fr-FR"/>
              <a:pPr>
                <a:defRPr/>
              </a:pPr>
              <a:t>‹#›</a:t>
            </a:fld>
            <a:endParaRPr lang="fr-FR" altLang="fr-FR"/>
          </a:p>
        </p:txBody>
      </p:sp>
    </p:spTree>
    <p:extLst>
      <p:ext uri="{BB962C8B-B14F-4D97-AF65-F5344CB8AC3E}">
        <p14:creationId xmlns:p14="http://schemas.microsoft.com/office/powerpoint/2010/main" val="2877409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fr-FR"/>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fr-FR"/>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FEBC2E5-3152-45B5-AE4E-CB4ACF05EC40}" type="slidenum">
              <a:rPr lang="fr-FR" altLang="fr-FR"/>
              <a:pPr>
                <a:defRPr/>
              </a:pPr>
              <a:t>‹#›</a:t>
            </a:fld>
            <a:endParaRPr lang="fr-FR" altLang="fr-FR"/>
          </a:p>
        </p:txBody>
      </p:sp>
    </p:spTree>
    <p:extLst>
      <p:ext uri="{BB962C8B-B14F-4D97-AF65-F5344CB8AC3E}">
        <p14:creationId xmlns:p14="http://schemas.microsoft.com/office/powerpoint/2010/main" val="405285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fr-F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fr-FR"/>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FD87C9DF-D696-4B6E-A0AD-4DD47AE6FD83}" type="slidenum">
              <a:rPr lang="fr-FR" altLang="fr-FR"/>
              <a:pPr>
                <a:defRPr/>
              </a:pPr>
              <a:t>‹#›</a:t>
            </a:fld>
            <a:endParaRPr lang="fr-FR" altLang="fr-FR"/>
          </a:p>
        </p:txBody>
      </p:sp>
    </p:spTree>
    <p:extLst>
      <p:ext uri="{BB962C8B-B14F-4D97-AF65-F5344CB8AC3E}">
        <p14:creationId xmlns:p14="http://schemas.microsoft.com/office/powerpoint/2010/main" val="274366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3400" baseline="0">
                <a:solidFill>
                  <a:srgbClr val="003399"/>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457200" y="1600201"/>
            <a:ext cx="8229600" cy="3917032"/>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230018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110332"/>
          </a:xfrm>
        </p:spPr>
        <p:txBody>
          <a:bodyPr anchor="t"/>
          <a:lstStyle>
            <a:lvl1pPr algn="l">
              <a:defRPr sz="3000" b="1" cap="all" baseline="0">
                <a:solidFill>
                  <a:srgbClr val="003399"/>
                </a:solidFill>
                <a:latin typeface="Verdana" panose="020B0604030504040204" pitchFamily="34" charset="0"/>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Modifiez les styles du texte du masque</a:t>
            </a:r>
          </a:p>
        </p:txBody>
      </p:sp>
    </p:spTree>
    <p:extLst>
      <p:ext uri="{BB962C8B-B14F-4D97-AF65-F5344CB8AC3E}">
        <p14:creationId xmlns:p14="http://schemas.microsoft.com/office/powerpoint/2010/main" val="1236134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cap="none" baseline="0">
                <a:solidFill>
                  <a:srgbClr val="003399"/>
                </a:solidFill>
              </a:defRPr>
            </a:lvl1pPr>
          </a:lstStyle>
          <a:p>
            <a:r>
              <a:rPr lang="fr-FR" dirty="0" smtClean="0"/>
              <a:t>Modifiez le style du titre</a:t>
            </a:r>
            <a:endParaRPr lang="fr-FR" dirty="0"/>
          </a:p>
        </p:txBody>
      </p:sp>
      <p:sp>
        <p:nvSpPr>
          <p:cNvPr id="3" name="Espace réservé du contenu 2"/>
          <p:cNvSpPr>
            <a:spLocks noGrp="1"/>
          </p:cNvSpPr>
          <p:nvPr>
            <p:ph sz="half" idx="1"/>
          </p:nvPr>
        </p:nvSpPr>
        <p:spPr>
          <a:xfrm>
            <a:off x="457200" y="1600201"/>
            <a:ext cx="4038600" cy="39890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1"/>
            <a:ext cx="4038600" cy="39890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57465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solidFill>
                  <a:srgbClr val="003399"/>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Espace réservé du contenu 3"/>
          <p:cNvSpPr>
            <a:spLocks noGrp="1"/>
          </p:cNvSpPr>
          <p:nvPr>
            <p:ph sz="half" idx="2"/>
          </p:nvPr>
        </p:nvSpPr>
        <p:spPr>
          <a:xfrm>
            <a:off x="457200" y="229645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64599" y="2288293"/>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05489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solidFill>
                  <a:srgbClr val="003399"/>
                </a:solidFill>
              </a:defRPr>
            </a:lvl1pPr>
          </a:lstStyle>
          <a:p>
            <a:r>
              <a:rPr lang="fr-FR" dirty="0" smtClean="0"/>
              <a:t>Modifiez le style du titre</a:t>
            </a:r>
            <a:endParaRPr lang="fr-FR" dirty="0"/>
          </a:p>
        </p:txBody>
      </p:sp>
    </p:spTree>
    <p:extLst>
      <p:ext uri="{BB962C8B-B14F-4D97-AF65-F5344CB8AC3E}">
        <p14:creationId xmlns:p14="http://schemas.microsoft.com/office/powerpoint/2010/main" val="2977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670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baseline="0">
                <a:solidFill>
                  <a:srgbClr val="003399"/>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3575050" y="273051"/>
            <a:ext cx="5111750" cy="5316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1"/>
            <a:ext cx="3008313" cy="42607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Tree>
    <p:extLst>
      <p:ext uri="{BB962C8B-B14F-4D97-AF65-F5344CB8AC3E}">
        <p14:creationId xmlns:p14="http://schemas.microsoft.com/office/powerpoint/2010/main" val="1717048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baseline="0">
                <a:solidFill>
                  <a:srgbClr val="003399"/>
                </a:solidFill>
              </a:defRPr>
            </a:lvl1pPr>
          </a:lstStyle>
          <a:p>
            <a:r>
              <a:rPr lang="fr-FR" dirty="0" smtClean="0"/>
              <a:t>Modifiez le style du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Tree>
    <p:extLst>
      <p:ext uri="{BB962C8B-B14F-4D97-AF65-F5344CB8AC3E}">
        <p14:creationId xmlns:p14="http://schemas.microsoft.com/office/powerpoint/2010/main" val="2599293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1027" name="Rectangle 3"/>
          <p:cNvSpPr>
            <a:spLocks noGrp="1" noChangeArrowheads="1"/>
          </p:cNvSpPr>
          <p:nvPr>
            <p:ph type="body" idx="1"/>
          </p:nvPr>
        </p:nvSpPr>
        <p:spPr bwMode="auto">
          <a:xfrm>
            <a:off x="457200" y="1600200"/>
            <a:ext cx="82296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a:defRPr>
      </a:lvl1pPr>
      <a:lvl2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2pPr>
      <a:lvl3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3pPr>
      <a:lvl4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4pPr>
      <a:lvl5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blueislands.interreg-med.eu/" TargetMode="External"/><Relationship Id="rId7" Type="http://schemas.openxmlformats.org/officeDocument/2006/relationships/image" Target="../media/image21.emf"/><Relationship Id="rId2" Type="http://schemas.openxmlformats.org/officeDocument/2006/relationships/hyperlink" Target="https://locations.interreg-med.eu/" TargetMode="External"/><Relationship Id="rId1" Type="http://schemas.openxmlformats.org/officeDocument/2006/relationships/slideLayout" Target="../slideLayouts/slideLayout2.xml"/><Relationship Id="rId6" Type="http://schemas.openxmlformats.org/officeDocument/2006/relationships/hyperlink" Target="https://www.youtube.com/watch?v=A2B8Hpx03uA&amp;t=2s" TargetMode="External"/><Relationship Id="rId11" Type="http://schemas.openxmlformats.org/officeDocument/2006/relationships/image" Target="../media/image25.png"/><Relationship Id="rId5" Type="http://schemas.openxmlformats.org/officeDocument/2006/relationships/hyperlink" Target="https://www.youtube.com/watch?v=NcCTER1S_kc" TargetMode="External"/><Relationship Id="rId10" Type="http://schemas.openxmlformats.org/officeDocument/2006/relationships/image" Target="../media/image24.jpeg"/><Relationship Id="rId4" Type="http://schemas.openxmlformats.org/officeDocument/2006/relationships/hyperlink" Target="https://graspinno.interreg-med.eu/" TargetMode="External"/><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1000" r="-11000"/>
          </a:stretch>
        </a:blipFill>
        <a:effectLst/>
      </p:bgPr>
    </p:bg>
    <p:spTree>
      <p:nvGrpSpPr>
        <p:cNvPr id="1" name=""/>
        <p:cNvGrpSpPr/>
        <p:nvPr/>
      </p:nvGrpSpPr>
      <p:grpSpPr>
        <a:xfrm>
          <a:off x="0" y="0"/>
          <a:ext cx="0" cy="0"/>
          <a:chOff x="0" y="0"/>
          <a:chExt cx="0" cy="0"/>
        </a:xfrm>
      </p:grpSpPr>
      <p:sp>
        <p:nvSpPr>
          <p:cNvPr id="2" name="Zone de texte 11"/>
          <p:cNvSpPr txBox="1"/>
          <p:nvPr/>
        </p:nvSpPr>
        <p:spPr>
          <a:xfrm>
            <a:off x="13816" y="4653136"/>
            <a:ext cx="9144000" cy="2088232"/>
          </a:xfrm>
          <a:prstGeom prst="rect">
            <a:avLst/>
          </a:prstGeom>
          <a:gradFill flip="none" rotWithShape="1">
            <a:gsLst>
              <a:gs pos="52000">
                <a:srgbClr val="003399">
                  <a:shade val="30000"/>
                  <a:satMod val="115000"/>
                  <a:alpha val="0"/>
                </a:srgbClr>
              </a:gs>
              <a:gs pos="0">
                <a:srgbClr val="003399">
                  <a:shade val="67500"/>
                  <a:satMod val="115000"/>
                </a:srgbClr>
              </a:gs>
            </a:gsLst>
            <a:path path="circle">
              <a:fillToRect l="50000" t="50000" r="50000" b="50000"/>
            </a:path>
            <a:tileRect/>
          </a:grad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3810" algn="ctr" eaLnBrk="0" fontAlgn="base" hangingPunct="0">
              <a:spcBef>
                <a:spcPts val="500"/>
              </a:spcBef>
            </a:pPr>
            <a:r>
              <a:rPr lang="en-US" sz="3200" b="1" dirty="0" err="1" smtClean="0">
                <a:solidFill>
                  <a:srgbClr val="EDC62B"/>
                </a:solidFill>
                <a:ea typeface="Times New Roman" panose="02020603050405020304" pitchFamily="18" charset="0"/>
              </a:rPr>
              <a:t>Interreg</a:t>
            </a:r>
            <a:r>
              <a:rPr lang="en-US" sz="3200" b="1" dirty="0" smtClean="0">
                <a:solidFill>
                  <a:srgbClr val="EDC62B"/>
                </a:solidFill>
                <a:ea typeface="Times New Roman" panose="02020603050405020304" pitchFamily="18" charset="0"/>
              </a:rPr>
              <a:t> MED </a:t>
            </a:r>
            <a:r>
              <a:rPr lang="en-US" sz="3200" b="1" smtClean="0">
                <a:solidFill>
                  <a:srgbClr val="EDC62B"/>
                </a:solidFill>
                <a:ea typeface="Times New Roman" panose="02020603050405020304" pitchFamily="18" charset="0"/>
              </a:rPr>
              <a:t>project communications</a:t>
            </a:r>
            <a:endParaRPr lang="en-US" sz="3200" b="1" kern="1200" dirty="0" smtClean="0">
              <a:solidFill>
                <a:srgbClr val="EDC62B"/>
              </a:solidFill>
              <a:ea typeface="Times New Roman" panose="02020603050405020304" pitchFamily="18" charset="0"/>
            </a:endParaRPr>
          </a:p>
          <a:p>
            <a:pPr marR="3810" algn="ctr" eaLnBrk="0" fontAlgn="base" hangingPunct="0">
              <a:spcBef>
                <a:spcPts val="500"/>
              </a:spcBef>
            </a:pPr>
            <a:r>
              <a:rPr lang="en-US" sz="2400" kern="1200" dirty="0" smtClean="0">
                <a:solidFill>
                  <a:srgbClr val="FFFFFF"/>
                </a:solidFill>
                <a:ea typeface="Times New Roman" panose="02020603050405020304" pitchFamily="18" charset="0"/>
              </a:rPr>
              <a:t>Laura </a:t>
            </a:r>
            <a:r>
              <a:rPr lang="en-US" sz="2400" kern="1200" dirty="0" err="1" smtClean="0">
                <a:solidFill>
                  <a:srgbClr val="FFFFFF"/>
                </a:solidFill>
                <a:ea typeface="Times New Roman" panose="02020603050405020304" pitchFamily="18" charset="0"/>
              </a:rPr>
              <a:t>Pugieu</a:t>
            </a:r>
            <a:r>
              <a:rPr lang="en-US" sz="2400" kern="1200" dirty="0" smtClean="0">
                <a:solidFill>
                  <a:srgbClr val="FFFFFF"/>
                </a:solidFill>
                <a:ea typeface="Times New Roman" panose="02020603050405020304" pitchFamily="18" charset="0"/>
              </a:rPr>
              <a:t> – Communications officer</a:t>
            </a:r>
            <a:endParaRPr lang="fr-FR" sz="2400" kern="1200" dirty="0">
              <a:solidFill>
                <a:srgbClr val="FFFFFF"/>
              </a:solidFill>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5132610" y="4190640"/>
            <a:ext cx="3600400" cy="1077218"/>
          </a:xfrm>
          <a:prstGeom prst="rect">
            <a:avLst/>
          </a:prstGeom>
          <a:noFill/>
          <a:effectLst>
            <a:outerShdw blurRad="76200" dir="13500000" sy="23000" kx="1200000" algn="br" rotWithShape="0">
              <a:prstClr val="black">
                <a:alpha val="20000"/>
              </a:prstClr>
            </a:outerShdw>
          </a:effectLst>
        </p:spPr>
        <p:txBody>
          <a:bodyPr wrap="square">
            <a:spAutoFit/>
          </a:bodyPr>
          <a:lstStyle/>
          <a:p>
            <a:pPr marL="514350" lvl="1" indent="-342900" fontAlgn="base">
              <a:spcBef>
                <a:spcPct val="0"/>
              </a:spcBef>
              <a:spcAft>
                <a:spcPct val="0"/>
              </a:spcAft>
              <a:buClr>
                <a:srgbClr val="003399"/>
              </a:buClr>
              <a:buSzPct val="130000"/>
              <a:buFont typeface="Arial" panose="020B0604020202020204" pitchFamily="34" charset="0"/>
              <a:buChar char="•"/>
              <a:defRPr/>
            </a:pPr>
            <a:r>
              <a:rPr lang="fr-FR" sz="1600" b="1" dirty="0">
                <a:solidFill>
                  <a:srgbClr val="003399"/>
                </a:solidFill>
                <a:latin typeface="+mn-lt"/>
              </a:rPr>
              <a:t>ERDF</a:t>
            </a:r>
            <a:r>
              <a:rPr lang="fr-FR" sz="1600" dirty="0" smtClean="0">
                <a:solidFill>
                  <a:srgbClr val="003399"/>
                </a:solidFill>
                <a:latin typeface="+mn-lt"/>
              </a:rPr>
              <a:t> </a:t>
            </a:r>
            <a:r>
              <a:rPr lang="fr-FR" sz="1600" dirty="0" err="1" smtClean="0">
                <a:solidFill>
                  <a:srgbClr val="003399"/>
                </a:solidFill>
                <a:latin typeface="+mn-lt"/>
              </a:rPr>
              <a:t>funds</a:t>
            </a:r>
            <a:r>
              <a:rPr lang="en-GB" sz="1600" dirty="0" smtClean="0">
                <a:solidFill>
                  <a:srgbClr val="003399"/>
                </a:solidFill>
                <a:latin typeface="+mn-lt"/>
              </a:rPr>
              <a:t>: </a:t>
            </a:r>
            <a:r>
              <a:rPr lang="fr-FR" sz="1600" dirty="0" smtClean="0">
                <a:solidFill>
                  <a:srgbClr val="003399"/>
                </a:solidFill>
                <a:latin typeface="+mn-lt"/>
              </a:rPr>
              <a:t>≈</a:t>
            </a:r>
            <a:r>
              <a:rPr lang="en-GB" sz="1600" b="1" dirty="0" smtClean="0">
                <a:solidFill>
                  <a:srgbClr val="003399"/>
                </a:solidFill>
                <a:latin typeface="+mn-lt"/>
              </a:rPr>
              <a:t>224 </a:t>
            </a:r>
            <a:r>
              <a:rPr lang="en-GB" sz="1600" b="1" dirty="0">
                <a:solidFill>
                  <a:srgbClr val="003399"/>
                </a:solidFill>
                <a:latin typeface="+mn-lt"/>
              </a:rPr>
              <a:t>M€ </a:t>
            </a:r>
          </a:p>
          <a:p>
            <a:pPr marL="514350" lvl="1" indent="-342900">
              <a:buClr>
                <a:srgbClr val="003399"/>
              </a:buClr>
              <a:buSzPct val="130000"/>
              <a:buFont typeface="Arial" panose="020B0604020202020204" pitchFamily="34" charset="0"/>
              <a:buChar char="•"/>
              <a:defRPr/>
            </a:pPr>
            <a:r>
              <a:rPr lang="en-GB" sz="1600" b="1" dirty="0" smtClean="0">
                <a:solidFill>
                  <a:srgbClr val="003399"/>
                </a:solidFill>
                <a:latin typeface="+mn-lt"/>
              </a:rPr>
              <a:t>IPA </a:t>
            </a:r>
            <a:r>
              <a:rPr lang="en-GB" sz="1600" dirty="0" smtClean="0">
                <a:solidFill>
                  <a:srgbClr val="003399"/>
                </a:solidFill>
                <a:latin typeface="+mn-lt"/>
              </a:rPr>
              <a:t>funds: </a:t>
            </a:r>
            <a:r>
              <a:rPr lang="fr-FR" sz="1600" dirty="0" smtClean="0">
                <a:solidFill>
                  <a:srgbClr val="003399"/>
                </a:solidFill>
                <a:latin typeface="+mn-lt"/>
              </a:rPr>
              <a:t>≈ </a:t>
            </a:r>
            <a:r>
              <a:rPr lang="en-GB" sz="1600" b="1" dirty="0" smtClean="0">
                <a:solidFill>
                  <a:srgbClr val="003399"/>
                </a:solidFill>
                <a:latin typeface="+mn-lt"/>
              </a:rPr>
              <a:t>9 </a:t>
            </a:r>
            <a:r>
              <a:rPr lang="en-GB" sz="1600" b="1" dirty="0">
                <a:solidFill>
                  <a:srgbClr val="003399"/>
                </a:solidFill>
                <a:latin typeface="+mn-lt"/>
              </a:rPr>
              <a:t>M</a:t>
            </a:r>
            <a:r>
              <a:rPr lang="en-GB" sz="1600" b="1" dirty="0" smtClean="0">
                <a:solidFill>
                  <a:srgbClr val="003399"/>
                </a:solidFill>
                <a:latin typeface="+mn-lt"/>
              </a:rPr>
              <a:t>€</a:t>
            </a:r>
            <a:endParaRPr lang="hr-HR" sz="1600" b="1" dirty="0" smtClean="0">
              <a:solidFill>
                <a:srgbClr val="003399"/>
              </a:solidFill>
              <a:latin typeface="+mn-lt"/>
            </a:endParaRPr>
          </a:p>
          <a:p>
            <a:pPr marL="514350" lvl="1" indent="-342900" fontAlgn="base">
              <a:spcBef>
                <a:spcPct val="0"/>
              </a:spcBef>
              <a:spcAft>
                <a:spcPct val="0"/>
              </a:spcAft>
              <a:buClr>
                <a:srgbClr val="003399"/>
              </a:buClr>
              <a:buSzPct val="130000"/>
              <a:buFont typeface="Arial" panose="020B0604020202020204" pitchFamily="34" charset="0"/>
              <a:buChar char="•"/>
              <a:defRPr/>
            </a:pPr>
            <a:r>
              <a:rPr lang="pt-PT" sz="1600" b="1" dirty="0" smtClean="0">
                <a:solidFill>
                  <a:srgbClr val="003399"/>
                </a:solidFill>
                <a:latin typeface="+mn-lt"/>
              </a:rPr>
              <a:t>TOTAL </a:t>
            </a:r>
            <a:r>
              <a:rPr lang="fr-FR" sz="1600" dirty="0" err="1" smtClean="0">
                <a:solidFill>
                  <a:srgbClr val="003399"/>
                </a:solidFill>
                <a:latin typeface="+mn-lt"/>
              </a:rPr>
              <a:t>including</a:t>
            </a:r>
            <a:r>
              <a:rPr lang="fr-FR" sz="1600" dirty="0" smtClean="0">
                <a:solidFill>
                  <a:srgbClr val="003399"/>
                </a:solidFill>
                <a:latin typeface="+mn-lt"/>
              </a:rPr>
              <a:t> national </a:t>
            </a:r>
            <a:r>
              <a:rPr lang="fr-FR" sz="1600" dirty="0" err="1" smtClean="0">
                <a:solidFill>
                  <a:srgbClr val="003399"/>
                </a:solidFill>
                <a:latin typeface="+mn-lt"/>
              </a:rPr>
              <a:t>co-funding</a:t>
            </a:r>
            <a:r>
              <a:rPr lang="hr-HR" sz="1600" dirty="0" smtClean="0">
                <a:solidFill>
                  <a:srgbClr val="003399"/>
                </a:solidFill>
                <a:latin typeface="+mn-lt"/>
              </a:rPr>
              <a:t>: </a:t>
            </a:r>
            <a:r>
              <a:rPr lang="hr-HR" sz="1600" b="1" dirty="0">
                <a:solidFill>
                  <a:srgbClr val="003399"/>
                </a:solidFill>
                <a:latin typeface="+mn-lt"/>
              </a:rPr>
              <a:t>265 M</a:t>
            </a:r>
            <a:r>
              <a:rPr lang="hr-HR" sz="1600" b="1" dirty="0" smtClean="0">
                <a:solidFill>
                  <a:srgbClr val="003399"/>
                </a:solidFill>
                <a:latin typeface="+mn-lt"/>
              </a:rPr>
              <a:t>€</a:t>
            </a:r>
            <a:endParaRPr lang="en-GB" sz="1600" dirty="0">
              <a:solidFill>
                <a:srgbClr val="003399"/>
              </a:solidFill>
              <a:latin typeface="+mn-lt"/>
            </a:endParaRPr>
          </a:p>
        </p:txBody>
      </p:sp>
      <p:sp>
        <p:nvSpPr>
          <p:cNvPr id="5" name="ZoneTexte 7"/>
          <p:cNvSpPr txBox="1">
            <a:spLocks noChangeArrowheads="1"/>
          </p:cNvSpPr>
          <p:nvPr/>
        </p:nvSpPr>
        <p:spPr bwMode="auto">
          <a:xfrm>
            <a:off x="323528" y="4190640"/>
            <a:ext cx="498859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buClr>
                <a:srgbClr val="003399"/>
              </a:buClr>
              <a:buFont typeface="Arial" panose="020B0604020202020204" pitchFamily="34" charset="0"/>
              <a:buChar char="•"/>
              <a:defRPr/>
            </a:pPr>
            <a:r>
              <a:rPr lang="en-GB" altLang="fr-FR" sz="1600" b="1" dirty="0" smtClean="0">
                <a:solidFill>
                  <a:srgbClr val="003399"/>
                </a:solidFill>
                <a:latin typeface="+mn-lt"/>
              </a:rPr>
              <a:t>13 </a:t>
            </a:r>
            <a:r>
              <a:rPr lang="fr-FR" altLang="fr-FR" sz="1600" dirty="0" smtClean="0">
                <a:solidFill>
                  <a:srgbClr val="003399"/>
                </a:solidFill>
                <a:latin typeface="+mn-lt"/>
              </a:rPr>
              <a:t>countries </a:t>
            </a:r>
            <a:r>
              <a:rPr lang="en-GB" altLang="fr-FR" sz="1600" b="1" dirty="0" smtClean="0">
                <a:solidFill>
                  <a:srgbClr val="003399"/>
                </a:solidFill>
                <a:latin typeface="+mn-lt"/>
              </a:rPr>
              <a:t>57 </a:t>
            </a:r>
            <a:r>
              <a:rPr lang="hr-HR" altLang="fr-FR" sz="1600" dirty="0" smtClean="0">
                <a:solidFill>
                  <a:srgbClr val="003399"/>
                </a:solidFill>
                <a:latin typeface="+mn-lt"/>
              </a:rPr>
              <a:t>regi</a:t>
            </a:r>
            <a:r>
              <a:rPr lang="fr-FR" altLang="fr-FR" sz="1600" dirty="0" err="1" smtClean="0">
                <a:solidFill>
                  <a:srgbClr val="003399"/>
                </a:solidFill>
                <a:latin typeface="+mn-lt"/>
              </a:rPr>
              <a:t>ons</a:t>
            </a:r>
            <a:r>
              <a:rPr lang="fr-FR" altLang="fr-FR" sz="1600" dirty="0" smtClean="0">
                <a:solidFill>
                  <a:srgbClr val="003399"/>
                </a:solidFill>
                <a:latin typeface="+mn-lt"/>
              </a:rPr>
              <a:t> in</a:t>
            </a:r>
            <a:r>
              <a:rPr lang="en-GB" altLang="fr-FR" sz="1600" b="1" dirty="0" smtClean="0">
                <a:solidFill>
                  <a:srgbClr val="003399"/>
                </a:solidFill>
                <a:latin typeface="+mn-lt"/>
              </a:rPr>
              <a:t> MED</a:t>
            </a:r>
            <a:endParaRPr lang="en-GB" altLang="fr-FR" sz="1600" dirty="0" smtClean="0">
              <a:solidFill>
                <a:srgbClr val="003399"/>
              </a:solidFill>
              <a:latin typeface="+mn-lt"/>
            </a:endParaRPr>
          </a:p>
          <a:p>
            <a:pPr fontAlgn="base">
              <a:spcBef>
                <a:spcPct val="0"/>
              </a:spcBef>
              <a:spcAft>
                <a:spcPct val="0"/>
              </a:spcAft>
              <a:buClr>
                <a:srgbClr val="003399"/>
              </a:buClr>
              <a:buFont typeface="Arial" panose="020B0604020202020204" pitchFamily="34" charset="0"/>
              <a:buChar char="•"/>
              <a:defRPr/>
            </a:pPr>
            <a:r>
              <a:rPr lang="en-GB" altLang="fr-FR" sz="1600" b="1" dirty="0" smtClean="0">
                <a:solidFill>
                  <a:srgbClr val="003399"/>
                </a:solidFill>
                <a:latin typeface="+mn-lt"/>
              </a:rPr>
              <a:t>10 </a:t>
            </a:r>
            <a:r>
              <a:rPr lang="en-GB" altLang="fr-FR" sz="1600" dirty="0" smtClean="0">
                <a:solidFill>
                  <a:srgbClr val="003399"/>
                </a:solidFill>
                <a:latin typeface="+mn-lt"/>
              </a:rPr>
              <a:t>EU </a:t>
            </a:r>
            <a:r>
              <a:rPr lang="fr-FR" altLang="fr-FR" sz="1600" dirty="0" smtClean="0">
                <a:solidFill>
                  <a:srgbClr val="003399"/>
                </a:solidFill>
                <a:latin typeface="+mn-lt"/>
              </a:rPr>
              <a:t>MS</a:t>
            </a:r>
            <a:r>
              <a:rPr lang="fr-FR" altLang="fr-FR" sz="1600" b="1" dirty="0" smtClean="0">
                <a:solidFill>
                  <a:srgbClr val="003399"/>
                </a:solidFill>
                <a:latin typeface="+mn-lt"/>
              </a:rPr>
              <a:t> </a:t>
            </a:r>
            <a:r>
              <a:rPr lang="en-GB" altLang="fr-FR" sz="1600" b="1" dirty="0" smtClean="0">
                <a:solidFill>
                  <a:srgbClr val="003399"/>
                </a:solidFill>
                <a:latin typeface="+mn-lt"/>
              </a:rPr>
              <a:t>+ 3 </a:t>
            </a:r>
            <a:r>
              <a:rPr lang="fr-FR" altLang="fr-FR" sz="1600" dirty="0" smtClean="0">
                <a:solidFill>
                  <a:srgbClr val="003399"/>
                </a:solidFill>
                <a:latin typeface="+mn-lt"/>
              </a:rPr>
              <a:t>IPA countries</a:t>
            </a:r>
            <a:endParaRPr lang="pt-PT" altLang="fr-FR" sz="1600" b="1" dirty="0">
              <a:solidFill>
                <a:srgbClr val="003399"/>
              </a:solidFill>
              <a:latin typeface="+mn-lt"/>
            </a:endParaRPr>
          </a:p>
          <a:p>
            <a:pPr fontAlgn="base">
              <a:spcBef>
                <a:spcPct val="0"/>
              </a:spcBef>
              <a:spcAft>
                <a:spcPct val="0"/>
              </a:spcAft>
              <a:buClr>
                <a:srgbClr val="003399"/>
              </a:buClr>
              <a:buFont typeface="Arial" panose="020B0604020202020204" pitchFamily="34" charset="0"/>
              <a:buChar char="•"/>
              <a:defRPr/>
            </a:pPr>
            <a:r>
              <a:rPr lang="en-GB" altLang="fr-FR" sz="1600" dirty="0" smtClean="0">
                <a:solidFill>
                  <a:srgbClr val="003399"/>
                </a:solidFill>
                <a:latin typeface="+mn-lt"/>
              </a:rPr>
              <a:t>122 </a:t>
            </a:r>
            <a:r>
              <a:rPr lang="hr-HR" altLang="fr-FR" sz="1600" dirty="0" smtClean="0">
                <a:solidFill>
                  <a:srgbClr val="003399"/>
                </a:solidFill>
                <a:latin typeface="+mn-lt"/>
              </a:rPr>
              <a:t>m</a:t>
            </a:r>
            <a:r>
              <a:rPr lang="fr-FR" altLang="fr-FR" sz="1600" dirty="0" err="1" smtClean="0">
                <a:solidFill>
                  <a:srgbClr val="003399"/>
                </a:solidFill>
                <a:latin typeface="+mn-lt"/>
              </a:rPr>
              <a:t>illion</a:t>
            </a:r>
            <a:r>
              <a:rPr lang="fr-FR" altLang="fr-FR" sz="1600" dirty="0" smtClean="0">
                <a:solidFill>
                  <a:srgbClr val="003399"/>
                </a:solidFill>
                <a:latin typeface="+mn-lt"/>
              </a:rPr>
              <a:t> </a:t>
            </a:r>
            <a:r>
              <a:rPr lang="fr-FR" altLang="fr-FR" sz="1600" dirty="0" err="1" smtClean="0">
                <a:solidFill>
                  <a:srgbClr val="003399"/>
                </a:solidFill>
                <a:latin typeface="+mn-lt"/>
              </a:rPr>
              <a:t>inhabitants</a:t>
            </a:r>
            <a:r>
              <a:rPr lang="fr-FR" altLang="fr-FR" sz="1600" dirty="0" smtClean="0">
                <a:solidFill>
                  <a:srgbClr val="003399"/>
                </a:solidFill>
                <a:latin typeface="+mn-lt"/>
              </a:rPr>
              <a:t> </a:t>
            </a:r>
          </a:p>
          <a:p>
            <a:pPr fontAlgn="base">
              <a:spcBef>
                <a:spcPct val="0"/>
              </a:spcBef>
              <a:spcAft>
                <a:spcPct val="0"/>
              </a:spcAft>
              <a:buClr>
                <a:srgbClr val="003399"/>
              </a:buClr>
              <a:buFont typeface="Arial" panose="020B0604020202020204" pitchFamily="34" charset="0"/>
              <a:buChar char="•"/>
              <a:defRPr/>
            </a:pPr>
            <a:r>
              <a:rPr lang="en-GB" altLang="fr-FR" sz="1600" dirty="0" smtClean="0">
                <a:solidFill>
                  <a:srgbClr val="003399"/>
                </a:solidFill>
                <a:latin typeface="+mn-lt"/>
              </a:rPr>
              <a:t>860 000 km² </a:t>
            </a:r>
            <a:r>
              <a:rPr lang="en-GB" altLang="fr-FR" sz="1600" dirty="0" smtClean="0">
                <a:solidFill>
                  <a:srgbClr val="003399"/>
                </a:solidFill>
                <a:latin typeface="+mn-lt"/>
                <a:sym typeface="Wingdings" panose="05000000000000000000" pitchFamily="2" charset="2"/>
              </a:rPr>
              <a:t> </a:t>
            </a:r>
            <a:r>
              <a:rPr lang="en-GB" altLang="fr-FR" sz="1600" dirty="0" smtClean="0">
                <a:solidFill>
                  <a:srgbClr val="003399"/>
                </a:solidFill>
                <a:latin typeface="+mn-lt"/>
              </a:rPr>
              <a:t>15 000 km </a:t>
            </a:r>
            <a:r>
              <a:rPr lang="fr-FR" altLang="fr-FR" sz="1600" dirty="0" err="1" smtClean="0">
                <a:solidFill>
                  <a:srgbClr val="003399"/>
                </a:solidFill>
                <a:latin typeface="+mn-lt"/>
              </a:rPr>
              <a:t>coastal</a:t>
            </a:r>
            <a:r>
              <a:rPr lang="fr-FR" altLang="fr-FR" sz="1600" dirty="0" smtClean="0">
                <a:solidFill>
                  <a:srgbClr val="003399"/>
                </a:solidFill>
                <a:latin typeface="+mn-lt"/>
              </a:rPr>
              <a:t> area</a:t>
            </a:r>
            <a:endParaRPr lang="en-GB" altLang="fr-FR" sz="1600" dirty="0" smtClean="0">
              <a:solidFill>
                <a:srgbClr val="003399"/>
              </a:solidFill>
              <a:latin typeface="+mn-lt"/>
            </a:endParaRPr>
          </a:p>
        </p:txBody>
      </p:sp>
      <p:pic>
        <p:nvPicPr>
          <p:cNvPr id="2" name="Image 1"/>
          <p:cNvPicPr>
            <a:picLocks noChangeAspect="1"/>
          </p:cNvPicPr>
          <p:nvPr/>
        </p:nvPicPr>
        <p:blipFill rotWithShape="1">
          <a:blip r:embed="rId2">
            <a:extLst>
              <a:ext uri="{28A0092B-C50C-407E-A947-70E740481C1C}">
                <a14:useLocalDpi xmlns:a14="http://schemas.microsoft.com/office/drawing/2010/main"/>
              </a:ext>
            </a:extLst>
          </a:blip>
          <a:srcRect l="978" t="18297" r="5150" b="35177"/>
          <a:stretch/>
        </p:blipFill>
        <p:spPr>
          <a:xfrm>
            <a:off x="-36511" y="-33783"/>
            <a:ext cx="9180512" cy="3540590"/>
          </a:xfrm>
          <a:prstGeom prst="rect">
            <a:avLst/>
          </a:prstGeom>
        </p:spPr>
      </p:pic>
      <p:pic>
        <p:nvPicPr>
          <p:cNvPr id="6" name="Image 5"/>
          <p:cNvPicPr>
            <a:picLocks noChangeAspect="1"/>
          </p:cNvPicPr>
          <p:nvPr/>
        </p:nvPicPr>
        <p:blipFill rotWithShape="1">
          <a:blip r:embed="rId3" cstate="screen">
            <a:extLst>
              <a:ext uri="{28A0092B-C50C-407E-A947-70E740481C1C}">
                <a14:useLocalDpi xmlns:a14="http://schemas.microsoft.com/office/drawing/2010/main"/>
              </a:ext>
            </a:extLst>
          </a:blip>
          <a:srcRect l="63426" t="84353" r="965" b="-2835"/>
          <a:stretch/>
        </p:blipFill>
        <p:spPr>
          <a:xfrm>
            <a:off x="1645655" y="2875070"/>
            <a:ext cx="1728192" cy="697946"/>
          </a:xfrm>
          <a:prstGeom prst="rect">
            <a:avLst/>
          </a:prstGeom>
        </p:spPr>
      </p:pic>
      <p:pic>
        <p:nvPicPr>
          <p:cNvPr id="7" name="Image 6"/>
          <p:cNvPicPr>
            <a:picLocks noChangeAspect="1"/>
          </p:cNvPicPr>
          <p:nvPr/>
        </p:nvPicPr>
        <p:blipFill rotWithShape="1">
          <a:blip r:embed="rId2">
            <a:extLst>
              <a:ext uri="{28A0092B-C50C-407E-A947-70E740481C1C}">
                <a14:useLocalDpi xmlns:a14="http://schemas.microsoft.com/office/drawing/2010/main"/>
              </a:ext>
            </a:extLst>
          </a:blip>
          <a:srcRect l="978" t="78956" r="5150" b="17613"/>
          <a:stretch/>
        </p:blipFill>
        <p:spPr>
          <a:xfrm>
            <a:off x="-36512" y="3492694"/>
            <a:ext cx="9180512" cy="261077"/>
          </a:xfrm>
          <a:prstGeom prst="rect">
            <a:avLst/>
          </a:prstGeom>
        </p:spPr>
      </p:pic>
      <p:sp>
        <p:nvSpPr>
          <p:cNvPr id="9" name="ZoneTexte 8"/>
          <p:cNvSpPr txBox="1"/>
          <p:nvPr/>
        </p:nvSpPr>
        <p:spPr>
          <a:xfrm>
            <a:off x="3676656" y="5309863"/>
            <a:ext cx="1754175" cy="338554"/>
          </a:xfrm>
          <a:prstGeom prst="rect">
            <a:avLst/>
          </a:prstGeom>
          <a:noFill/>
          <a:effectLst>
            <a:outerShdw blurRad="76200" dir="13500000" sy="23000" kx="1200000" algn="br" rotWithShape="0">
              <a:prstClr val="black">
                <a:alpha val="20000"/>
              </a:prstClr>
            </a:outerShdw>
          </a:effectLst>
        </p:spPr>
        <p:txBody>
          <a:bodyPr wrap="square">
            <a:spAutoFit/>
          </a:bodyPr>
          <a:lstStyle/>
          <a:p>
            <a:pPr marL="171450" lvl="1" fontAlgn="base">
              <a:spcBef>
                <a:spcPct val="0"/>
              </a:spcBef>
              <a:spcAft>
                <a:spcPct val="0"/>
              </a:spcAft>
              <a:buClr>
                <a:srgbClr val="003399"/>
              </a:buClr>
              <a:buSzPct val="130000"/>
              <a:defRPr/>
            </a:pPr>
            <a:r>
              <a:rPr lang="fr-FR" sz="1600" b="1" dirty="0" smtClean="0">
                <a:solidFill>
                  <a:srgbClr val="003399"/>
                </a:solidFill>
                <a:latin typeface="+mn-lt"/>
              </a:rPr>
              <a:t>91 </a:t>
            </a:r>
            <a:r>
              <a:rPr lang="fr-FR" sz="1600" b="1" dirty="0" err="1" smtClean="0">
                <a:solidFill>
                  <a:srgbClr val="003399"/>
                </a:solidFill>
                <a:latin typeface="+mn-lt"/>
              </a:rPr>
              <a:t>projects</a:t>
            </a:r>
            <a:endParaRPr lang="en-GB" sz="1600" b="1" dirty="0">
              <a:solidFill>
                <a:srgbClr val="003399"/>
              </a:solidFill>
              <a:latin typeface="+mn-lt"/>
            </a:endParaRPr>
          </a:p>
        </p:txBody>
      </p:sp>
    </p:spTree>
    <p:extLst>
      <p:ext uri="{BB962C8B-B14F-4D97-AF65-F5344CB8AC3E}">
        <p14:creationId xmlns:p14="http://schemas.microsoft.com/office/powerpoint/2010/main" val="1348486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611188" y="960410"/>
            <a:ext cx="1981200" cy="4700838"/>
          </a:xfrm>
          <a:prstGeom prst="roundRect">
            <a:avLst>
              <a:gd name="adj" fmla="val 2937"/>
            </a:avLst>
          </a:prstGeom>
          <a:solidFill>
            <a:srgbClr val="FDC6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2000" algn="ctr" eaLnBrk="1" hangingPunct="1">
              <a:defRPr/>
            </a:pPr>
            <a:r>
              <a:rPr lang="en-US" dirty="0" smtClean="0">
                <a:solidFill>
                  <a:srgbClr val="003399"/>
                </a:solidFill>
                <a:ea typeface="Verdana" panose="020B0604030504040204" pitchFamily="34" charset="0"/>
                <a:cs typeface="Verdana" panose="020B0604030504040204" pitchFamily="34" charset="0"/>
              </a:rPr>
              <a:t/>
            </a:r>
            <a:br>
              <a:rPr lang="en-US" dirty="0" smtClean="0">
                <a:solidFill>
                  <a:srgbClr val="003399"/>
                </a:solidFill>
                <a:ea typeface="Verdana" panose="020B0604030504040204" pitchFamily="34" charset="0"/>
                <a:cs typeface="Verdana" panose="020B0604030504040204" pitchFamily="34" charset="0"/>
              </a:rPr>
            </a:br>
            <a:r>
              <a:rPr lang="en-US" dirty="0" smtClean="0">
                <a:solidFill>
                  <a:srgbClr val="003399"/>
                </a:solidFill>
                <a:ea typeface="Verdana" panose="020B0604030504040204" pitchFamily="34" charset="0"/>
                <a:cs typeface="Verdana" panose="020B0604030504040204" pitchFamily="34" charset="0"/>
              </a:rPr>
              <a:t>PRIORITY </a:t>
            </a:r>
            <a:r>
              <a:rPr lang="en-US" b="1" dirty="0">
                <a:solidFill>
                  <a:srgbClr val="003399"/>
                </a:solidFill>
                <a:ea typeface="Verdana" panose="020B0604030504040204" pitchFamily="34" charset="0"/>
                <a:cs typeface="Verdana" panose="020B0604030504040204" pitchFamily="34" charset="0"/>
              </a:rPr>
              <a:t>AXIS </a:t>
            </a:r>
            <a:r>
              <a:rPr lang="en-US" b="1" dirty="0" smtClean="0">
                <a:solidFill>
                  <a:srgbClr val="003399"/>
                </a:solidFill>
                <a:ea typeface="Verdana" panose="020B0604030504040204" pitchFamily="34" charset="0"/>
                <a:cs typeface="Verdana" panose="020B0604030504040204" pitchFamily="34" charset="0"/>
              </a:rPr>
              <a:t>1</a:t>
            </a:r>
            <a:r>
              <a:rPr lang="en-US" dirty="0" smtClean="0">
                <a:solidFill>
                  <a:srgbClr val="003399"/>
                </a:solidFill>
                <a:ea typeface="Verdana" panose="020B0604030504040204" pitchFamily="34" charset="0"/>
                <a:cs typeface="Verdana" panose="020B0604030504040204" pitchFamily="34" charset="0"/>
              </a:rPr>
              <a:t/>
            </a:r>
            <a:br>
              <a:rPr lang="en-US" dirty="0" smtClean="0">
                <a:solidFill>
                  <a:srgbClr val="003399"/>
                </a:solidFill>
                <a:ea typeface="Verdana" panose="020B0604030504040204" pitchFamily="34" charset="0"/>
                <a:cs typeface="Verdana" panose="020B0604030504040204" pitchFamily="34" charset="0"/>
              </a:rPr>
            </a:br>
            <a:endParaRPr lang="en-US" dirty="0">
              <a:solidFill>
                <a:srgbClr val="003399"/>
              </a:solidFill>
              <a:ea typeface="Verdana" panose="020B0604030504040204" pitchFamily="34" charset="0"/>
              <a:cs typeface="Verdana" panose="020B0604030504040204" pitchFamily="34" charset="0"/>
            </a:endParaRPr>
          </a:p>
          <a:p>
            <a:pPr marL="72000" eaLnBrk="1" hangingPunct="1">
              <a:defRPr/>
            </a:pPr>
            <a:r>
              <a:rPr lang="en-US" sz="1600" dirty="0">
                <a:solidFill>
                  <a:srgbClr val="003399"/>
                </a:solidFill>
                <a:ea typeface="Verdana" panose="020B0604030504040204" pitchFamily="34" charset="0"/>
                <a:cs typeface="Verdana" panose="020B0604030504040204" pitchFamily="34" charset="0"/>
              </a:rPr>
              <a:t>Promoting Mediterranean </a:t>
            </a:r>
            <a:r>
              <a:rPr lang="en-US" b="1" dirty="0">
                <a:solidFill>
                  <a:srgbClr val="003399"/>
                </a:solidFill>
                <a:latin typeface="+mj-lt"/>
              </a:rPr>
              <a:t>innovation</a:t>
            </a:r>
            <a:r>
              <a:rPr lang="en-US" dirty="0">
                <a:solidFill>
                  <a:srgbClr val="003399"/>
                </a:solidFill>
                <a:ea typeface="Verdana" panose="020B0604030504040204" pitchFamily="34" charset="0"/>
                <a:cs typeface="Verdana" panose="020B0604030504040204" pitchFamily="34" charset="0"/>
              </a:rPr>
              <a:t> </a:t>
            </a:r>
            <a:r>
              <a:rPr lang="en-US" sz="1600" dirty="0">
                <a:solidFill>
                  <a:srgbClr val="003399"/>
                </a:solidFill>
                <a:ea typeface="Verdana" panose="020B0604030504040204" pitchFamily="34" charset="0"/>
                <a:cs typeface="Verdana" panose="020B0604030504040204" pitchFamily="34" charset="0"/>
              </a:rPr>
              <a:t>capacities to develop smart and sustainable growth</a:t>
            </a:r>
          </a:p>
          <a:p>
            <a:pPr marL="72000" eaLnBrk="1" hangingPunct="1">
              <a:defRPr/>
            </a:pPr>
            <a:endParaRPr lang="en-US" sz="2000" b="1" dirty="0">
              <a:solidFill>
                <a:srgbClr val="003399"/>
              </a:solidFill>
              <a:latin typeface="Calibri" panose="020F0502020204030204" pitchFamily="34" charset="0"/>
            </a:endParaRPr>
          </a:p>
          <a:p>
            <a:pPr marL="72000" eaLnBrk="1" hangingPunct="1">
              <a:defRPr/>
            </a:pPr>
            <a:endParaRPr lang="en-US" sz="2000" b="1" dirty="0">
              <a:solidFill>
                <a:srgbClr val="003399"/>
              </a:solidFill>
              <a:latin typeface="Calibri" panose="020F0502020204030204" pitchFamily="34" charset="0"/>
            </a:endParaRPr>
          </a:p>
        </p:txBody>
      </p:sp>
      <p:sp>
        <p:nvSpPr>
          <p:cNvPr id="6" name="Rectangle à coins arrondis 5"/>
          <p:cNvSpPr/>
          <p:nvPr/>
        </p:nvSpPr>
        <p:spPr>
          <a:xfrm>
            <a:off x="2700338" y="980728"/>
            <a:ext cx="1979612" cy="4680520"/>
          </a:xfrm>
          <a:prstGeom prst="roundRect">
            <a:avLst>
              <a:gd name="adj" fmla="val 2937"/>
            </a:avLst>
          </a:prstGeom>
          <a:solidFill>
            <a:srgbClr val="1599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08000" algn="ctr" eaLnBrk="1" hangingPunct="1">
              <a:defRPr/>
            </a:pPr>
            <a:r>
              <a:rPr lang="en-US" dirty="0">
                <a:solidFill>
                  <a:schemeClr val="bg1"/>
                </a:solidFill>
                <a:latin typeface="+mj-lt"/>
              </a:rPr>
              <a:t>PRIORITY </a:t>
            </a:r>
            <a:r>
              <a:rPr lang="en-US" b="1" dirty="0">
                <a:solidFill>
                  <a:schemeClr val="bg1"/>
                </a:solidFill>
                <a:latin typeface="+mj-lt"/>
              </a:rPr>
              <a:t>AXIS </a:t>
            </a:r>
            <a:r>
              <a:rPr lang="en-US" b="1" dirty="0" smtClean="0">
                <a:solidFill>
                  <a:schemeClr val="bg1"/>
                </a:solidFill>
                <a:latin typeface="+mj-lt"/>
              </a:rPr>
              <a:t>2 </a:t>
            </a:r>
            <a:br>
              <a:rPr lang="en-US" b="1" dirty="0" smtClean="0">
                <a:solidFill>
                  <a:schemeClr val="bg1"/>
                </a:solidFill>
                <a:latin typeface="+mj-lt"/>
              </a:rPr>
            </a:br>
            <a:endParaRPr lang="en-US" b="1" dirty="0">
              <a:solidFill>
                <a:schemeClr val="bg1"/>
              </a:solidFill>
              <a:latin typeface="+mj-lt"/>
            </a:endParaRPr>
          </a:p>
          <a:p>
            <a:pPr marL="72000" eaLnBrk="1" hangingPunct="1">
              <a:defRPr/>
            </a:pPr>
            <a:r>
              <a:rPr lang="en-US" sz="1600" dirty="0">
                <a:solidFill>
                  <a:schemeClr val="bg1"/>
                </a:solidFill>
                <a:latin typeface="+mj-lt"/>
              </a:rPr>
              <a:t>Fostering </a:t>
            </a:r>
            <a:r>
              <a:rPr lang="en-US" b="1" dirty="0">
                <a:solidFill>
                  <a:schemeClr val="bg1"/>
                </a:solidFill>
                <a:latin typeface="+mj-lt"/>
              </a:rPr>
              <a:t>low carbon strategies and E.E. </a:t>
            </a:r>
            <a:r>
              <a:rPr lang="en-US" sz="1600" dirty="0">
                <a:solidFill>
                  <a:schemeClr val="bg1"/>
                </a:solidFill>
                <a:latin typeface="+mj-lt"/>
              </a:rPr>
              <a:t>in specific MED territories: cities, islands  and remote areas</a:t>
            </a:r>
          </a:p>
        </p:txBody>
      </p:sp>
      <p:sp>
        <p:nvSpPr>
          <p:cNvPr id="7" name="Rectangle à coins arrondis 6"/>
          <p:cNvSpPr/>
          <p:nvPr/>
        </p:nvSpPr>
        <p:spPr>
          <a:xfrm>
            <a:off x="4786313" y="980728"/>
            <a:ext cx="1981200" cy="4680520"/>
          </a:xfrm>
          <a:prstGeom prst="roundRect">
            <a:avLst>
              <a:gd name="adj" fmla="val 2937"/>
            </a:avLst>
          </a:prstGeom>
          <a:solidFill>
            <a:srgbClr val="98C2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2000" algn="ctr" eaLnBrk="1" hangingPunct="1">
              <a:defRPr/>
            </a:pPr>
            <a:r>
              <a:rPr lang="en-US" dirty="0">
                <a:solidFill>
                  <a:schemeClr val="bg1"/>
                </a:solidFill>
                <a:latin typeface="+mj-lt"/>
              </a:rPr>
              <a:t>PRIORITY </a:t>
            </a:r>
            <a:r>
              <a:rPr lang="en-US" b="1" dirty="0">
                <a:solidFill>
                  <a:schemeClr val="bg1"/>
                </a:solidFill>
                <a:latin typeface="+mj-lt"/>
              </a:rPr>
              <a:t>AXIS </a:t>
            </a:r>
            <a:r>
              <a:rPr lang="en-US" b="1" dirty="0" smtClean="0">
                <a:solidFill>
                  <a:schemeClr val="bg1"/>
                </a:solidFill>
                <a:latin typeface="+mj-lt"/>
              </a:rPr>
              <a:t>3</a:t>
            </a:r>
            <a:r>
              <a:rPr lang="en-US" dirty="0" smtClean="0">
                <a:solidFill>
                  <a:schemeClr val="bg1"/>
                </a:solidFill>
                <a:latin typeface="+mj-lt"/>
              </a:rPr>
              <a:t/>
            </a:r>
            <a:br>
              <a:rPr lang="en-US" dirty="0" smtClean="0">
                <a:solidFill>
                  <a:schemeClr val="bg1"/>
                </a:solidFill>
                <a:latin typeface="+mj-lt"/>
              </a:rPr>
            </a:br>
            <a:r>
              <a:rPr lang="en-US" dirty="0" smtClean="0">
                <a:solidFill>
                  <a:schemeClr val="bg1"/>
                </a:solidFill>
                <a:latin typeface="+mj-lt"/>
              </a:rPr>
              <a:t> </a:t>
            </a:r>
            <a:endParaRPr lang="en-US" dirty="0">
              <a:solidFill>
                <a:schemeClr val="bg1"/>
              </a:solidFill>
              <a:latin typeface="+mj-lt"/>
            </a:endParaRPr>
          </a:p>
          <a:p>
            <a:pPr marL="72000" eaLnBrk="1" hangingPunct="1">
              <a:defRPr/>
            </a:pPr>
            <a:r>
              <a:rPr lang="en-US" sz="1600" dirty="0">
                <a:solidFill>
                  <a:schemeClr val="bg1"/>
                </a:solidFill>
                <a:latin typeface="+mj-lt"/>
              </a:rPr>
              <a:t>Protecting and promoting </a:t>
            </a:r>
            <a:r>
              <a:rPr lang="en-US" dirty="0" smtClean="0">
                <a:solidFill>
                  <a:schemeClr val="bg1"/>
                </a:solidFill>
                <a:latin typeface="+mj-lt"/>
              </a:rPr>
              <a:t>Mediterranean</a:t>
            </a:r>
            <a:r>
              <a:rPr lang="en-US" b="1" dirty="0" smtClean="0">
                <a:solidFill>
                  <a:schemeClr val="bg1"/>
                </a:solidFill>
                <a:latin typeface="+mj-lt"/>
              </a:rPr>
              <a:t> </a:t>
            </a:r>
            <a:r>
              <a:rPr lang="en-US" b="1" dirty="0">
                <a:solidFill>
                  <a:schemeClr val="bg1"/>
                </a:solidFill>
                <a:latin typeface="+mj-lt"/>
              </a:rPr>
              <a:t>natural and cultural resources</a:t>
            </a:r>
          </a:p>
          <a:p>
            <a:pPr marL="72000" eaLnBrk="1" hangingPunct="1">
              <a:defRPr/>
            </a:pPr>
            <a:r>
              <a:rPr lang="en-US" sz="1600" dirty="0">
                <a:solidFill>
                  <a:schemeClr val="bg1"/>
                </a:solidFill>
                <a:latin typeface="+mj-lt"/>
              </a:rPr>
              <a:t>Areas</a:t>
            </a:r>
          </a:p>
          <a:p>
            <a:pPr marL="72000" eaLnBrk="1" hangingPunct="1">
              <a:defRPr/>
            </a:pPr>
            <a:endParaRPr lang="en-US" sz="2000" b="1" dirty="0">
              <a:solidFill>
                <a:schemeClr val="bg1"/>
              </a:solidFill>
              <a:latin typeface="Calibri" panose="020F0502020204030204" pitchFamily="34" charset="0"/>
            </a:endParaRPr>
          </a:p>
          <a:p>
            <a:pPr marL="72000" eaLnBrk="1" hangingPunct="1">
              <a:defRPr/>
            </a:pPr>
            <a:endParaRPr lang="en-US" sz="2000" b="1" dirty="0">
              <a:solidFill>
                <a:schemeClr val="bg1"/>
              </a:solidFill>
              <a:latin typeface="Calibri" panose="020F0502020204030204" pitchFamily="34" charset="0"/>
            </a:endParaRPr>
          </a:p>
        </p:txBody>
      </p:sp>
      <p:sp>
        <p:nvSpPr>
          <p:cNvPr id="8" name="Rectangle à coins arrondis 7"/>
          <p:cNvSpPr/>
          <p:nvPr/>
        </p:nvSpPr>
        <p:spPr>
          <a:xfrm>
            <a:off x="6900863" y="1557338"/>
            <a:ext cx="1978025" cy="4391942"/>
          </a:xfrm>
          <a:prstGeom prst="roundRect">
            <a:avLst>
              <a:gd name="adj" fmla="val 3684"/>
            </a:avLst>
          </a:prstGeom>
          <a:solidFill>
            <a:srgbClr val="3C74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2000" algn="ctr" eaLnBrk="1" hangingPunct="1">
              <a:defRPr/>
            </a:pPr>
            <a:r>
              <a:rPr lang="en-US" dirty="0">
                <a:solidFill>
                  <a:schemeClr val="bg1"/>
                </a:solidFill>
                <a:latin typeface="+mj-lt"/>
              </a:rPr>
              <a:t>PRIORITY </a:t>
            </a:r>
            <a:r>
              <a:rPr lang="en-US" b="1" dirty="0">
                <a:solidFill>
                  <a:schemeClr val="bg1"/>
                </a:solidFill>
                <a:latin typeface="+mj-lt"/>
              </a:rPr>
              <a:t>AXIS </a:t>
            </a:r>
            <a:r>
              <a:rPr lang="en-US" b="1" dirty="0" smtClean="0">
                <a:solidFill>
                  <a:schemeClr val="bg1"/>
                </a:solidFill>
                <a:latin typeface="+mj-lt"/>
              </a:rPr>
              <a:t>4</a:t>
            </a:r>
            <a:endParaRPr lang="en-US" b="1" dirty="0">
              <a:solidFill>
                <a:schemeClr val="bg1"/>
              </a:solidFill>
              <a:latin typeface="+mj-lt"/>
            </a:endParaRPr>
          </a:p>
          <a:p>
            <a:pPr marL="72000" eaLnBrk="1" hangingPunct="1">
              <a:defRPr/>
            </a:pPr>
            <a:r>
              <a:rPr lang="en-US" dirty="0">
                <a:solidFill>
                  <a:schemeClr val="bg1"/>
                </a:solidFill>
                <a:latin typeface="+mj-lt"/>
              </a:rPr>
              <a:t> </a:t>
            </a:r>
          </a:p>
          <a:p>
            <a:pPr marL="72000" eaLnBrk="1" hangingPunct="1">
              <a:defRPr/>
            </a:pPr>
            <a:r>
              <a:rPr lang="en-US" dirty="0">
                <a:solidFill>
                  <a:schemeClr val="bg1"/>
                </a:solidFill>
                <a:latin typeface="+mj-lt"/>
              </a:rPr>
              <a:t>A shared Mediterranean Sea</a:t>
            </a:r>
          </a:p>
          <a:p>
            <a:pPr marL="72000" eaLnBrk="1" hangingPunct="1">
              <a:defRPr/>
            </a:pPr>
            <a:endParaRPr lang="en-US" sz="2000" b="1" dirty="0">
              <a:solidFill>
                <a:schemeClr val="bg1"/>
              </a:solidFill>
              <a:latin typeface="Calibri" panose="020F0502020204030204" pitchFamily="34" charset="0"/>
            </a:endParaRPr>
          </a:p>
          <a:p>
            <a:pPr marL="72000" eaLnBrk="1" hangingPunct="1">
              <a:defRPr/>
            </a:pPr>
            <a:endParaRPr lang="en-US" sz="2000" b="1" dirty="0">
              <a:solidFill>
                <a:schemeClr val="bg1"/>
              </a:solidFill>
              <a:latin typeface="Calibri" panose="020F0502020204030204" pitchFamily="34" charset="0"/>
            </a:endParaRPr>
          </a:p>
          <a:p>
            <a:pPr marL="72000" eaLnBrk="1" hangingPunct="1">
              <a:defRPr/>
            </a:pPr>
            <a:endParaRPr lang="en-US" sz="2000" b="1" dirty="0">
              <a:solidFill>
                <a:schemeClr val="bg1"/>
              </a:solidFill>
              <a:latin typeface="Calibri" panose="020F0502020204030204" pitchFamily="34" charset="0"/>
            </a:endParaRPr>
          </a:p>
        </p:txBody>
      </p:sp>
      <p:sp>
        <p:nvSpPr>
          <p:cNvPr id="12298" name="ZoneTexte 12"/>
          <p:cNvSpPr txBox="1">
            <a:spLocks noChangeArrowheads="1"/>
          </p:cNvSpPr>
          <p:nvPr/>
        </p:nvSpPr>
        <p:spPr bwMode="auto">
          <a:xfrm>
            <a:off x="979488" y="4660900"/>
            <a:ext cx="15128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fr-FR" altLang="fr-FR"/>
          </a:p>
        </p:txBody>
      </p:sp>
      <p:sp>
        <p:nvSpPr>
          <p:cNvPr id="12299" name="ZoneTexte 13"/>
          <p:cNvSpPr txBox="1">
            <a:spLocks noChangeArrowheads="1"/>
          </p:cNvSpPr>
          <p:nvPr/>
        </p:nvSpPr>
        <p:spPr bwMode="auto">
          <a:xfrm>
            <a:off x="776648" y="4945073"/>
            <a:ext cx="1617662" cy="584775"/>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sz="1600" b="1" dirty="0" smtClean="0">
                <a:solidFill>
                  <a:srgbClr val="003399"/>
                </a:solidFill>
              </a:rPr>
              <a:t>71,7 M</a:t>
            </a:r>
            <a:r>
              <a:rPr lang="fr-FR" altLang="fr-FR" sz="1600" b="1" dirty="0">
                <a:solidFill>
                  <a:srgbClr val="003399"/>
                </a:solidFill>
              </a:rPr>
              <a:t>€ ERDF</a:t>
            </a:r>
          </a:p>
          <a:p>
            <a:r>
              <a:rPr lang="fr-FR" altLang="fr-FR" sz="1600" b="1" dirty="0">
                <a:solidFill>
                  <a:srgbClr val="003399"/>
                </a:solidFill>
              </a:rPr>
              <a:t>2,9 M€ IPA</a:t>
            </a:r>
          </a:p>
        </p:txBody>
      </p:sp>
      <p:sp>
        <p:nvSpPr>
          <p:cNvPr id="12300" name="ZoneTexte 14"/>
          <p:cNvSpPr txBox="1">
            <a:spLocks noChangeArrowheads="1"/>
          </p:cNvSpPr>
          <p:nvPr/>
        </p:nvSpPr>
        <p:spPr bwMode="auto">
          <a:xfrm>
            <a:off x="2849463" y="4944566"/>
            <a:ext cx="1619250" cy="5857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sz="1600" b="1">
                <a:solidFill>
                  <a:schemeClr val="bg1"/>
                </a:solidFill>
              </a:rPr>
              <a:t>44,8 M€ ERDF</a:t>
            </a:r>
          </a:p>
          <a:p>
            <a:r>
              <a:rPr lang="fr-FR" altLang="fr-FR" sz="1600" b="1">
                <a:solidFill>
                  <a:schemeClr val="bg1"/>
                </a:solidFill>
              </a:rPr>
              <a:t>1,8 M€ IPA</a:t>
            </a:r>
          </a:p>
        </p:txBody>
      </p:sp>
      <p:sp>
        <p:nvSpPr>
          <p:cNvPr id="12301" name="ZoneTexte 15"/>
          <p:cNvSpPr txBox="1">
            <a:spLocks noChangeArrowheads="1"/>
          </p:cNvSpPr>
          <p:nvPr/>
        </p:nvSpPr>
        <p:spPr bwMode="auto">
          <a:xfrm>
            <a:off x="4860032" y="4945360"/>
            <a:ext cx="1771650" cy="584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sz="1600" b="1">
                <a:solidFill>
                  <a:schemeClr val="bg1"/>
                </a:solidFill>
              </a:rPr>
              <a:t>76,2 M€ ERDF</a:t>
            </a:r>
          </a:p>
          <a:p>
            <a:r>
              <a:rPr lang="fr-FR" altLang="fr-FR" sz="1600" b="1">
                <a:solidFill>
                  <a:schemeClr val="bg1"/>
                </a:solidFill>
              </a:rPr>
              <a:t>3,2 M€ IPA</a:t>
            </a:r>
          </a:p>
        </p:txBody>
      </p:sp>
      <p:sp>
        <p:nvSpPr>
          <p:cNvPr id="12302" name="ZoneTexte 16"/>
          <p:cNvSpPr txBox="1">
            <a:spLocks noChangeArrowheads="1"/>
          </p:cNvSpPr>
          <p:nvPr/>
        </p:nvSpPr>
        <p:spPr bwMode="auto">
          <a:xfrm>
            <a:off x="7081167" y="5246154"/>
            <a:ext cx="1615826" cy="58477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fr-FR" altLang="fr-FR" sz="1600" b="1" dirty="0" smtClean="0">
                <a:solidFill>
                  <a:schemeClr val="bg1"/>
                </a:solidFill>
              </a:rPr>
              <a:t>17,9 M</a:t>
            </a:r>
            <a:r>
              <a:rPr lang="fr-FR" altLang="fr-FR" sz="1600" b="1" dirty="0">
                <a:solidFill>
                  <a:schemeClr val="bg1"/>
                </a:solidFill>
              </a:rPr>
              <a:t>€ ERDF</a:t>
            </a:r>
          </a:p>
          <a:p>
            <a:r>
              <a:rPr lang="fr-FR" altLang="fr-FR" sz="1600" b="1" dirty="0">
                <a:solidFill>
                  <a:schemeClr val="bg1"/>
                </a:solidFill>
              </a:rPr>
              <a:t>0,7 M€ IPA</a:t>
            </a:r>
          </a:p>
        </p:txBody>
      </p:sp>
      <p:sp>
        <p:nvSpPr>
          <p:cNvPr id="18" name="ZoneTexte 2"/>
          <p:cNvSpPr txBox="1">
            <a:spLocks noChangeArrowheads="1"/>
          </p:cNvSpPr>
          <p:nvPr/>
        </p:nvSpPr>
        <p:spPr bwMode="auto">
          <a:xfrm>
            <a:off x="423863" y="8504"/>
            <a:ext cx="4552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r>
              <a:rPr lang="fr-FR" altLang="fr-FR" sz="1600" b="1" dirty="0" err="1">
                <a:solidFill>
                  <a:srgbClr val="003399"/>
                </a:solidFill>
                <a:latin typeface="+mn-lt"/>
                <a:ea typeface="MS PGothic" panose="020B0600070205080204" pitchFamily="34" charset="-128"/>
                <a:cs typeface="ＭＳ Ｐゴシック" charset="0"/>
              </a:rPr>
              <a:t>Three</a:t>
            </a:r>
            <a:r>
              <a:rPr lang="fr-FR" altLang="fr-FR" sz="1600" b="1" dirty="0">
                <a:solidFill>
                  <a:srgbClr val="003399"/>
                </a:solidFill>
                <a:latin typeface="+mn-lt"/>
                <a:ea typeface="MS PGothic" panose="020B0600070205080204" pitchFamily="34" charset="-128"/>
                <a:cs typeface="ＭＳ Ｐゴシック" charset="0"/>
              </a:rPr>
              <a:t> </a:t>
            </a:r>
            <a:r>
              <a:rPr lang="fr-FR" altLang="fr-FR" sz="1600" b="1" dirty="0" err="1">
                <a:solidFill>
                  <a:srgbClr val="003399"/>
                </a:solidFill>
                <a:latin typeface="+mn-lt"/>
                <a:ea typeface="MS PGothic" panose="020B0600070205080204" pitchFamily="34" charset="-128"/>
                <a:cs typeface="ＭＳ Ｐゴシック" charset="0"/>
              </a:rPr>
              <a:t>thematic</a:t>
            </a:r>
            <a:r>
              <a:rPr lang="fr-FR" altLang="fr-FR" sz="1600" b="1" dirty="0">
                <a:solidFill>
                  <a:srgbClr val="003399"/>
                </a:solidFill>
                <a:latin typeface="+mn-lt"/>
                <a:ea typeface="MS PGothic" panose="020B0600070205080204" pitchFamily="34" charset="-128"/>
                <a:cs typeface="ＭＳ Ｐゴシック" charset="0"/>
              </a:rPr>
              <a:t> </a:t>
            </a:r>
            <a:r>
              <a:rPr lang="fr-FR" altLang="fr-FR" sz="1600" b="1" dirty="0" err="1">
                <a:solidFill>
                  <a:srgbClr val="003399"/>
                </a:solidFill>
                <a:latin typeface="+mn-lt"/>
                <a:ea typeface="MS PGothic" panose="020B0600070205080204" pitchFamily="34" charset="-128"/>
                <a:cs typeface="ＭＳ Ｐゴシック" charset="0"/>
              </a:rPr>
              <a:t>priority</a:t>
            </a:r>
            <a:r>
              <a:rPr lang="fr-FR" altLang="fr-FR" sz="1600" b="1" dirty="0">
                <a:solidFill>
                  <a:srgbClr val="003399"/>
                </a:solidFill>
                <a:latin typeface="+mn-lt"/>
                <a:ea typeface="MS PGothic" panose="020B0600070205080204" pitchFamily="34" charset="-128"/>
                <a:cs typeface="ＭＳ Ｐゴシック" charset="0"/>
              </a:rPr>
              <a:t> axes </a:t>
            </a:r>
          </a:p>
        </p:txBody>
      </p:sp>
      <p:sp>
        <p:nvSpPr>
          <p:cNvPr id="20" name="ZoneTexte 20"/>
          <p:cNvSpPr txBox="1">
            <a:spLocks noChangeArrowheads="1"/>
          </p:cNvSpPr>
          <p:nvPr/>
        </p:nvSpPr>
        <p:spPr bwMode="auto">
          <a:xfrm>
            <a:off x="6796100" y="0"/>
            <a:ext cx="2022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r>
              <a:rPr lang="fr-FR" altLang="fr-FR" sz="1600" b="1" dirty="0">
                <a:solidFill>
                  <a:srgbClr val="003399"/>
                </a:solidFill>
                <a:latin typeface="+mn-lt"/>
                <a:ea typeface="MS PGothic" panose="020B0600070205080204" pitchFamily="34" charset="-128"/>
                <a:cs typeface="ＭＳ Ｐゴシック" charset="0"/>
              </a:rPr>
              <a:t>One territorial </a:t>
            </a:r>
            <a:r>
              <a:rPr lang="fr-FR" altLang="fr-FR" sz="1600" b="1" dirty="0" err="1">
                <a:solidFill>
                  <a:srgbClr val="003399"/>
                </a:solidFill>
                <a:latin typeface="+mn-lt"/>
                <a:ea typeface="MS PGothic" panose="020B0600070205080204" pitchFamily="34" charset="-128"/>
                <a:cs typeface="ＭＳ Ｐゴシック" charset="0"/>
              </a:rPr>
              <a:t>priority</a:t>
            </a:r>
            <a:r>
              <a:rPr lang="fr-FR" altLang="fr-FR" sz="1600" b="1" dirty="0">
                <a:solidFill>
                  <a:srgbClr val="003399"/>
                </a:solidFill>
                <a:latin typeface="+mn-lt"/>
                <a:ea typeface="MS PGothic" panose="020B0600070205080204" pitchFamily="34" charset="-128"/>
                <a:cs typeface="ＭＳ Ｐゴシック" charset="0"/>
              </a:rPr>
              <a:t> axis</a:t>
            </a:r>
          </a:p>
        </p:txBody>
      </p:sp>
      <p:sp>
        <p:nvSpPr>
          <p:cNvPr id="2" name="Secteurs 1"/>
          <p:cNvSpPr/>
          <p:nvPr/>
        </p:nvSpPr>
        <p:spPr>
          <a:xfrm>
            <a:off x="974778" y="344251"/>
            <a:ext cx="1244544" cy="1244544"/>
          </a:xfrm>
          <a:prstGeom prst="pie">
            <a:avLst>
              <a:gd name="adj1" fmla="val 0"/>
              <a:gd name="adj2" fmla="val 108105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2294" name="Imag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46978" y="397465"/>
            <a:ext cx="1100144" cy="110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ecteurs 18"/>
          <p:cNvSpPr/>
          <p:nvPr/>
        </p:nvSpPr>
        <p:spPr>
          <a:xfrm>
            <a:off x="2987211" y="344251"/>
            <a:ext cx="1244544" cy="1244544"/>
          </a:xfrm>
          <a:prstGeom prst="pie">
            <a:avLst>
              <a:gd name="adj1" fmla="val 0"/>
              <a:gd name="adj2" fmla="val 108105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Secteurs 20"/>
          <p:cNvSpPr/>
          <p:nvPr/>
        </p:nvSpPr>
        <p:spPr>
          <a:xfrm>
            <a:off x="5140700" y="344251"/>
            <a:ext cx="1244544" cy="1244544"/>
          </a:xfrm>
          <a:prstGeom prst="pie">
            <a:avLst>
              <a:gd name="adj1" fmla="val 0"/>
              <a:gd name="adj2" fmla="val 108105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2295" name="Imag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68914" y="397465"/>
            <a:ext cx="1097939" cy="110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Imag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20072" y="397465"/>
            <a:ext cx="1097939" cy="110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ecteurs 21"/>
          <p:cNvSpPr/>
          <p:nvPr/>
        </p:nvSpPr>
        <p:spPr>
          <a:xfrm>
            <a:off x="7266809" y="934272"/>
            <a:ext cx="1244544" cy="1244544"/>
          </a:xfrm>
          <a:prstGeom prst="pie">
            <a:avLst>
              <a:gd name="adj1" fmla="val 0"/>
              <a:gd name="adj2" fmla="val 108105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2297" name="Image 7"/>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65962" y="1032375"/>
            <a:ext cx="1046237" cy="104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138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980" y="0"/>
            <a:ext cx="8229600" cy="710952"/>
          </a:xfrm>
        </p:spPr>
        <p:txBody>
          <a:bodyPr/>
          <a:lstStyle/>
          <a:p>
            <a:r>
              <a:rPr lang="fr-FR" sz="3200" dirty="0" smtClean="0"/>
              <a:t>Communication </a:t>
            </a:r>
            <a:r>
              <a:rPr lang="fr-FR" sz="3200" dirty="0" err="1" smtClean="0"/>
              <a:t>rules</a:t>
            </a:r>
            <a:endParaRPr lang="fr-FR" sz="3200" dirty="0"/>
          </a:p>
        </p:txBody>
      </p:sp>
      <p:sp>
        <p:nvSpPr>
          <p:cNvPr id="3" name="Espace réservé du contenu 2"/>
          <p:cNvSpPr>
            <a:spLocks noGrp="1"/>
          </p:cNvSpPr>
          <p:nvPr>
            <p:ph idx="1"/>
          </p:nvPr>
        </p:nvSpPr>
        <p:spPr>
          <a:xfrm>
            <a:off x="457980" y="1916832"/>
            <a:ext cx="8683461" cy="2718048"/>
          </a:xfrm>
        </p:spPr>
        <p:txBody>
          <a:bodyPr/>
          <a:lstStyle/>
          <a:p>
            <a:r>
              <a:rPr lang="en-US" sz="1800" dirty="0" smtClean="0"/>
              <a:t>Use of harmonized </a:t>
            </a:r>
            <a:r>
              <a:rPr lang="en-US" sz="1800" dirty="0" err="1" smtClean="0"/>
              <a:t>Interreg</a:t>
            </a:r>
            <a:r>
              <a:rPr lang="en-US" sz="1800" dirty="0" smtClean="0"/>
              <a:t> logo</a:t>
            </a:r>
          </a:p>
          <a:p>
            <a:r>
              <a:rPr lang="en-US" sz="1800" dirty="0" smtClean="0"/>
              <a:t>Poster templates provided by the JS</a:t>
            </a:r>
          </a:p>
          <a:p>
            <a:r>
              <a:rPr lang="en-US" sz="1800" dirty="0" smtClean="0"/>
              <a:t>Restrictions on goodies</a:t>
            </a:r>
          </a:p>
          <a:p>
            <a:r>
              <a:rPr lang="en-US" sz="1800" dirty="0" smtClean="0"/>
              <a:t>Project website provided by the JS with intranet and discussion groups, deliverable library and a tool to share news &amp; events directly on each project website</a:t>
            </a:r>
          </a:p>
          <a:p>
            <a:r>
              <a:rPr lang="en-US" sz="1800" dirty="0" smtClean="0"/>
              <a:t>Minimum compulsory communication activities depending on the type of projects</a:t>
            </a:r>
            <a:endParaRPr lang="en-US" sz="1800" dirty="0"/>
          </a:p>
          <a:p>
            <a:endParaRPr lang="fr-FR" sz="1800" dirty="0"/>
          </a:p>
        </p:txBody>
      </p:sp>
    </p:spTree>
    <p:extLst>
      <p:ext uri="{BB962C8B-B14F-4D97-AF65-F5344CB8AC3E}">
        <p14:creationId xmlns:p14="http://schemas.microsoft.com/office/powerpoint/2010/main" val="2860151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a:spLocks noChangeArrowheads="1"/>
          </p:cNvSpPr>
          <p:nvPr/>
        </p:nvSpPr>
        <p:spPr bwMode="auto">
          <a:xfrm>
            <a:off x="482600" y="868357"/>
            <a:ext cx="8229600" cy="496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ts val="3100"/>
              </a:lnSpc>
              <a:buClr>
                <a:srgbClr val="003399"/>
              </a:buClr>
              <a:buSzPct val="98000"/>
              <a:buFont typeface="Arial" panose="020B0604020202020204" pitchFamily="34" charset="0"/>
              <a:buChar char="•"/>
              <a:defRPr/>
            </a:pPr>
            <a:r>
              <a:rPr lang="en-US" altLang="fr-FR" sz="1800" b="1" dirty="0">
                <a:solidFill>
                  <a:srgbClr val="003399"/>
                </a:solidFill>
                <a:latin typeface="+mn-lt"/>
              </a:rPr>
              <a:t>Different types of projects depending on which type of activities they are carrying on</a:t>
            </a:r>
            <a:r>
              <a:rPr lang="en-US" altLang="fr-FR" sz="1800" b="1" dirty="0" smtClean="0">
                <a:solidFill>
                  <a:srgbClr val="003399"/>
                </a:solidFill>
                <a:latin typeface="+mn-lt"/>
              </a:rPr>
              <a:t>:</a:t>
            </a:r>
            <a:endParaRPr lang="fr-FR" altLang="fr-FR" sz="1800" b="1" dirty="0" smtClean="0">
              <a:solidFill>
                <a:srgbClr val="003399"/>
              </a:solidFill>
              <a:latin typeface="+mn-lt"/>
            </a:endParaRPr>
          </a:p>
          <a:p>
            <a:pPr algn="just" eaLnBrk="1" hangingPunct="1">
              <a:lnSpc>
                <a:spcPts val="3100"/>
              </a:lnSpc>
              <a:spcBef>
                <a:spcPts val="600"/>
              </a:spcBef>
              <a:buClr>
                <a:srgbClr val="003399"/>
              </a:buClr>
              <a:buSzPct val="98000"/>
              <a:buFont typeface="Arial" panose="020B0604020202020204" pitchFamily="34" charset="0"/>
              <a:buChar char="•"/>
              <a:defRPr/>
            </a:pPr>
            <a:r>
              <a:rPr lang="fr-FR" altLang="fr-FR" sz="1800" b="1" dirty="0" smtClean="0">
                <a:solidFill>
                  <a:srgbClr val="003399"/>
                </a:solidFill>
                <a:latin typeface="+mn-lt"/>
              </a:rPr>
              <a:t>The modules</a:t>
            </a:r>
            <a:endParaRPr lang="fr-FR" altLang="fr-FR" sz="1800" dirty="0" smtClean="0">
              <a:solidFill>
                <a:srgbClr val="003399"/>
              </a:solidFill>
              <a:latin typeface="+mn-lt"/>
            </a:endParaRPr>
          </a:p>
          <a:p>
            <a:pPr lvl="1" eaLnBrk="1" hangingPunct="1">
              <a:lnSpc>
                <a:spcPct val="150000"/>
              </a:lnSpc>
              <a:buClr>
                <a:srgbClr val="003399"/>
              </a:buClr>
              <a:buSzPct val="98000"/>
              <a:buFont typeface="Arial" panose="020B0604020202020204" pitchFamily="34" charset="0"/>
              <a:buChar char="•"/>
              <a:defRPr/>
            </a:pPr>
            <a:r>
              <a:rPr lang="fr-FR" altLang="fr-FR" sz="1400" b="1" dirty="0" smtClean="0">
                <a:solidFill>
                  <a:srgbClr val="003399"/>
                </a:solidFill>
                <a:latin typeface="+mn-lt"/>
              </a:rPr>
              <a:t>Module 1:</a:t>
            </a:r>
            <a:r>
              <a:rPr lang="fr-FR" altLang="fr-FR" sz="1400" b="1" i="1" dirty="0" smtClean="0">
                <a:solidFill>
                  <a:srgbClr val="003399"/>
                </a:solidFill>
                <a:latin typeface="+mn-lt"/>
              </a:rPr>
              <a:t> </a:t>
            </a:r>
            <a:r>
              <a:rPr lang="en-US" altLang="fr-FR" sz="1400" i="1" dirty="0" smtClean="0">
                <a:solidFill>
                  <a:srgbClr val="003399"/>
                </a:solidFill>
                <a:latin typeface="+mn-lt"/>
              </a:rPr>
              <a:t>STUDYING: designing common approaches &amp; strategies at TN</a:t>
            </a:r>
            <a:endParaRPr lang="fr-FR" altLang="fr-FR" sz="1400" i="1" dirty="0" smtClean="0">
              <a:solidFill>
                <a:srgbClr val="003399"/>
              </a:solidFill>
              <a:latin typeface="+mn-lt"/>
            </a:endParaRPr>
          </a:p>
          <a:p>
            <a:pPr lvl="1" eaLnBrk="1" hangingPunct="1">
              <a:lnSpc>
                <a:spcPct val="150000"/>
              </a:lnSpc>
              <a:buClr>
                <a:srgbClr val="003399"/>
              </a:buClr>
              <a:buSzPct val="98000"/>
              <a:buFont typeface="Arial" panose="020B0604020202020204" pitchFamily="34" charset="0"/>
              <a:buChar char="•"/>
              <a:defRPr/>
            </a:pPr>
            <a:r>
              <a:rPr lang="fr-FR" altLang="fr-FR" sz="1400" b="1" dirty="0" smtClean="0">
                <a:solidFill>
                  <a:srgbClr val="003399"/>
                </a:solidFill>
                <a:latin typeface="+mn-lt"/>
              </a:rPr>
              <a:t>Module 2: </a:t>
            </a:r>
            <a:r>
              <a:rPr lang="en-US" altLang="fr-FR" sz="1400" i="1" dirty="0" smtClean="0">
                <a:solidFill>
                  <a:srgbClr val="003399"/>
                </a:solidFill>
                <a:latin typeface="+mn-lt"/>
              </a:rPr>
              <a:t>TESTING: Pilot demonstration actions</a:t>
            </a:r>
            <a:endParaRPr lang="fr-FR" altLang="fr-FR" sz="1400" i="1" dirty="0" smtClean="0">
              <a:solidFill>
                <a:srgbClr val="003399"/>
              </a:solidFill>
              <a:latin typeface="+mn-lt"/>
            </a:endParaRPr>
          </a:p>
          <a:p>
            <a:pPr lvl="1" eaLnBrk="1" hangingPunct="1">
              <a:lnSpc>
                <a:spcPct val="150000"/>
              </a:lnSpc>
              <a:buClr>
                <a:srgbClr val="003399"/>
              </a:buClr>
              <a:buSzPct val="98000"/>
              <a:buFont typeface="Arial" panose="020B0604020202020204" pitchFamily="34" charset="0"/>
              <a:buChar char="•"/>
              <a:defRPr/>
            </a:pPr>
            <a:r>
              <a:rPr lang="fr-FR" altLang="fr-FR" sz="1400" b="1" dirty="0" smtClean="0">
                <a:solidFill>
                  <a:srgbClr val="003399"/>
                </a:solidFill>
                <a:latin typeface="+mn-lt"/>
              </a:rPr>
              <a:t>Module 3: </a:t>
            </a:r>
            <a:r>
              <a:rPr lang="fr-FR" altLang="fr-FR" sz="1400" i="1" dirty="0" smtClean="0">
                <a:solidFill>
                  <a:srgbClr val="003399"/>
                </a:solidFill>
                <a:latin typeface="+mn-lt"/>
              </a:rPr>
              <a:t>CAPITALISING: Transfer, </a:t>
            </a:r>
            <a:r>
              <a:rPr lang="fr-FR" altLang="fr-FR" sz="1400" i="1" dirty="0" err="1" smtClean="0">
                <a:solidFill>
                  <a:srgbClr val="003399"/>
                </a:solidFill>
                <a:latin typeface="+mn-lt"/>
              </a:rPr>
              <a:t>dissemination</a:t>
            </a:r>
            <a:r>
              <a:rPr lang="fr-FR" altLang="fr-FR" sz="1400" i="1" dirty="0" smtClean="0">
                <a:solidFill>
                  <a:srgbClr val="003399"/>
                </a:solidFill>
                <a:latin typeface="+mn-lt"/>
              </a:rPr>
              <a:t> and capitalisation</a:t>
            </a:r>
          </a:p>
          <a:p>
            <a:pPr algn="just" eaLnBrk="1" hangingPunct="1">
              <a:buClr>
                <a:srgbClr val="C00000"/>
              </a:buClr>
              <a:buSzPct val="98000"/>
              <a:buFont typeface="Webdings" panose="05030102010509060703" pitchFamily="18" charset="2"/>
              <a:buChar char="i"/>
              <a:defRPr/>
            </a:pPr>
            <a:endParaRPr lang="es-ES_tradnl" altLang="fr-FR" sz="500" b="1" dirty="0" smtClean="0">
              <a:solidFill>
                <a:srgbClr val="003399"/>
              </a:solidFill>
              <a:latin typeface="+mn-lt"/>
            </a:endParaRPr>
          </a:p>
          <a:p>
            <a:pPr algn="just" eaLnBrk="1" hangingPunct="1">
              <a:lnSpc>
                <a:spcPts val="3100"/>
              </a:lnSpc>
              <a:buClr>
                <a:srgbClr val="003399"/>
              </a:buClr>
              <a:buSzPct val="98000"/>
              <a:buFont typeface="Arial" panose="020B0604020202020204" pitchFamily="34" charset="0"/>
              <a:buChar char="•"/>
              <a:defRPr/>
            </a:pPr>
            <a:r>
              <a:rPr lang="fr-FR" altLang="fr-FR" sz="1800" b="1" dirty="0" smtClean="0">
                <a:solidFill>
                  <a:srgbClr val="003399"/>
                </a:solidFill>
                <a:latin typeface="+mn-lt"/>
              </a:rPr>
              <a:t>The </a:t>
            </a:r>
            <a:r>
              <a:rPr lang="fr-FR" altLang="fr-FR" sz="1800" b="1" dirty="0" err="1" smtClean="0">
                <a:solidFill>
                  <a:srgbClr val="003399"/>
                </a:solidFill>
                <a:latin typeface="+mn-lt"/>
              </a:rPr>
              <a:t>modular</a:t>
            </a:r>
            <a:r>
              <a:rPr lang="fr-FR" altLang="fr-FR" sz="1800" b="1" dirty="0" smtClean="0">
                <a:solidFill>
                  <a:srgbClr val="003399"/>
                </a:solidFill>
                <a:latin typeface="+mn-lt"/>
              </a:rPr>
              <a:t> </a:t>
            </a:r>
            <a:r>
              <a:rPr lang="fr-FR" altLang="fr-FR" sz="1800" b="1" dirty="0" err="1" smtClean="0">
                <a:solidFill>
                  <a:srgbClr val="003399"/>
                </a:solidFill>
                <a:latin typeface="+mn-lt"/>
              </a:rPr>
              <a:t>projects</a:t>
            </a:r>
            <a:r>
              <a:rPr lang="fr-FR" altLang="fr-FR" sz="1800" b="1" dirty="0" smtClean="0">
                <a:solidFill>
                  <a:srgbClr val="003399"/>
                </a:solidFill>
                <a:latin typeface="+mn-lt"/>
              </a:rPr>
              <a:t> </a:t>
            </a:r>
          </a:p>
          <a:p>
            <a:pPr algn="just" eaLnBrk="1" hangingPunct="1">
              <a:lnSpc>
                <a:spcPts val="3100"/>
              </a:lnSpc>
              <a:buClr>
                <a:srgbClr val="C00000"/>
              </a:buClr>
              <a:buSzPct val="98000"/>
              <a:buFont typeface="Webdings" panose="05030102010509060703" pitchFamily="18" charset="2"/>
              <a:buChar char="i"/>
              <a:defRPr/>
            </a:pPr>
            <a:endParaRPr lang="es-ES_tradnl" altLang="fr-FR" sz="2200" b="1" dirty="0">
              <a:solidFill>
                <a:srgbClr val="003399"/>
              </a:solidFill>
              <a:latin typeface="+mn-lt"/>
            </a:endParaRPr>
          </a:p>
          <a:p>
            <a:pPr algn="just" eaLnBrk="1" hangingPunct="1">
              <a:lnSpc>
                <a:spcPts val="3100"/>
              </a:lnSpc>
              <a:buClr>
                <a:srgbClr val="C00000"/>
              </a:buClr>
              <a:buSzPct val="98000"/>
              <a:buFont typeface="Webdings" panose="05030102010509060703" pitchFamily="18" charset="2"/>
              <a:buChar char="i"/>
              <a:defRPr/>
            </a:pPr>
            <a:endParaRPr lang="es-ES_tradnl" altLang="fr-FR" sz="2200" b="1" dirty="0" smtClean="0">
              <a:solidFill>
                <a:srgbClr val="003399"/>
              </a:solidFill>
              <a:latin typeface="+mn-lt"/>
            </a:endParaRPr>
          </a:p>
          <a:p>
            <a:pPr marL="0" indent="0" algn="just" eaLnBrk="1" hangingPunct="1">
              <a:buClr>
                <a:srgbClr val="C00000"/>
              </a:buClr>
              <a:buSzPct val="98000"/>
              <a:defRPr/>
            </a:pPr>
            <a:endParaRPr lang="fr-FR" altLang="fr-FR" sz="1000" b="1" dirty="0" smtClean="0">
              <a:solidFill>
                <a:srgbClr val="003399"/>
              </a:solidFill>
              <a:latin typeface="+mn-lt"/>
            </a:endParaRPr>
          </a:p>
          <a:p>
            <a:pPr algn="just" eaLnBrk="1" hangingPunct="1">
              <a:lnSpc>
                <a:spcPts val="3100"/>
              </a:lnSpc>
              <a:spcBef>
                <a:spcPts val="600"/>
              </a:spcBef>
              <a:buClr>
                <a:srgbClr val="003399"/>
              </a:buClr>
              <a:buSzPct val="98000"/>
              <a:buFont typeface="Arial" panose="020B0604020202020204" pitchFamily="34" charset="0"/>
              <a:buChar char="•"/>
              <a:defRPr/>
            </a:pPr>
            <a:r>
              <a:rPr lang="fr-FR" altLang="fr-FR" sz="1800" b="1" dirty="0" smtClean="0">
                <a:solidFill>
                  <a:srgbClr val="003399"/>
                </a:solidFill>
                <a:latin typeface="+mn-lt"/>
              </a:rPr>
              <a:t>The </a:t>
            </a:r>
            <a:r>
              <a:rPr lang="fr-FR" altLang="fr-FR" sz="1800" b="1" dirty="0">
                <a:solidFill>
                  <a:srgbClr val="003399"/>
                </a:solidFill>
                <a:latin typeface="+mn-lt"/>
              </a:rPr>
              <a:t>horizontal </a:t>
            </a:r>
            <a:r>
              <a:rPr lang="fr-FR" altLang="fr-FR" sz="1800" b="1" dirty="0" err="1">
                <a:solidFill>
                  <a:srgbClr val="003399"/>
                </a:solidFill>
                <a:latin typeface="+mn-lt"/>
              </a:rPr>
              <a:t>projects</a:t>
            </a:r>
            <a:r>
              <a:rPr lang="fr-FR" altLang="fr-FR" sz="1800" b="1" dirty="0">
                <a:solidFill>
                  <a:srgbClr val="003399"/>
                </a:solidFill>
                <a:latin typeface="+mn-lt"/>
              </a:rPr>
              <a:t>: </a:t>
            </a:r>
          </a:p>
          <a:p>
            <a:pPr marL="730250" lvl="8" indent="-285750">
              <a:buFont typeface="Arial" panose="020B0604020202020204" pitchFamily="34" charset="0"/>
              <a:buChar char="•"/>
              <a:tabLst>
                <a:tab pos="3232150" algn="l"/>
              </a:tabLst>
              <a:defRPr/>
            </a:pPr>
            <a:r>
              <a:rPr lang="en-US" altLang="fr-FR" sz="1600" dirty="0" smtClean="0">
                <a:solidFill>
                  <a:srgbClr val="003399"/>
                </a:solidFill>
                <a:latin typeface="+mn-lt"/>
              </a:rPr>
              <a:t> community building</a:t>
            </a:r>
            <a:endParaRPr lang="en-US" altLang="fr-FR" sz="1600" dirty="0">
              <a:solidFill>
                <a:srgbClr val="003399"/>
              </a:solidFill>
              <a:latin typeface="+mn-lt"/>
            </a:endParaRPr>
          </a:p>
          <a:p>
            <a:pPr marL="730250" lvl="8" indent="-285750">
              <a:buFont typeface="Arial" panose="020B0604020202020204" pitchFamily="34" charset="0"/>
              <a:buChar char="•"/>
              <a:defRPr/>
            </a:pPr>
            <a:r>
              <a:rPr lang="en-US" altLang="fr-FR" sz="1600" dirty="0" smtClean="0">
                <a:solidFill>
                  <a:srgbClr val="003399"/>
                </a:solidFill>
                <a:latin typeface="+mn-lt"/>
              </a:rPr>
              <a:t> joint communication </a:t>
            </a:r>
          </a:p>
          <a:p>
            <a:pPr marL="730250" lvl="8" indent="-285750">
              <a:buFont typeface="Arial" panose="020B0604020202020204" pitchFamily="34" charset="0"/>
              <a:buChar char="•"/>
              <a:defRPr/>
            </a:pPr>
            <a:r>
              <a:rPr lang="en-US" altLang="fr-FR" sz="1600" dirty="0" smtClean="0">
                <a:solidFill>
                  <a:srgbClr val="003399"/>
                </a:solidFill>
                <a:latin typeface="+mn-lt"/>
              </a:rPr>
              <a:t> joint </a:t>
            </a:r>
            <a:r>
              <a:rPr lang="en-US" altLang="fr-FR" sz="1600" dirty="0" err="1" smtClean="0">
                <a:solidFill>
                  <a:srgbClr val="003399"/>
                </a:solidFill>
                <a:latin typeface="+mn-lt"/>
              </a:rPr>
              <a:t>capitalisation</a:t>
            </a:r>
            <a:r>
              <a:rPr lang="en-US" altLang="fr-FR" sz="1600" dirty="0" smtClean="0">
                <a:solidFill>
                  <a:srgbClr val="003399"/>
                </a:solidFill>
                <a:latin typeface="+mn-lt"/>
              </a:rPr>
              <a:t>/transfer</a:t>
            </a:r>
            <a:endParaRPr lang="fr-FR" altLang="fr-FR" sz="2200" b="1" dirty="0" smtClean="0">
              <a:solidFill>
                <a:srgbClr val="003399"/>
              </a:solidFill>
              <a:latin typeface="+mn-lt"/>
            </a:endParaRPr>
          </a:p>
        </p:txBody>
      </p:sp>
      <p:grpSp>
        <p:nvGrpSpPr>
          <p:cNvPr id="2" name="Groupe 1"/>
          <p:cNvGrpSpPr/>
          <p:nvPr/>
        </p:nvGrpSpPr>
        <p:grpSpPr>
          <a:xfrm>
            <a:off x="1082940" y="3748236"/>
            <a:ext cx="3377670" cy="801688"/>
            <a:chOff x="-99482" y="3203575"/>
            <a:chExt cx="3377670" cy="801688"/>
          </a:xfrm>
        </p:grpSpPr>
        <p:sp>
          <p:nvSpPr>
            <p:cNvPr id="11" name="Rectangle à coins arrondis 10"/>
            <p:cNvSpPr/>
            <p:nvPr/>
          </p:nvSpPr>
          <p:spPr>
            <a:xfrm>
              <a:off x="-99482" y="3203575"/>
              <a:ext cx="3377670" cy="801688"/>
            </a:xfrm>
            <a:prstGeom prst="roundRect">
              <a:avLst>
                <a:gd name="adj" fmla="val 8218"/>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3318" name="Image 8" descr="C:\Users\Eric\Desktop\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81175" y="3230641"/>
              <a:ext cx="6985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Image 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3625" y="3230641"/>
              <a:ext cx="6985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Image 10" descr="C:\Users\Eric\Desktop\3.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92375" y="3233816"/>
              <a:ext cx="69691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e 3"/>
          <p:cNvGrpSpPr/>
          <p:nvPr/>
        </p:nvGrpSpPr>
        <p:grpSpPr>
          <a:xfrm>
            <a:off x="4985725" y="3746437"/>
            <a:ext cx="3694605" cy="803487"/>
            <a:chOff x="4697705" y="3385802"/>
            <a:chExt cx="3694605" cy="803487"/>
          </a:xfrm>
        </p:grpSpPr>
        <p:sp>
          <p:nvSpPr>
            <p:cNvPr id="10" name="Rectangle à coins arrondis 9"/>
            <p:cNvSpPr/>
            <p:nvPr/>
          </p:nvSpPr>
          <p:spPr>
            <a:xfrm>
              <a:off x="4697705" y="3385802"/>
              <a:ext cx="3694605" cy="803487"/>
            </a:xfrm>
            <a:prstGeom prst="roundRect">
              <a:avLst>
                <a:gd name="adj" fmla="val 9063"/>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3" name="Groupe 2"/>
            <p:cNvGrpSpPr/>
            <p:nvPr/>
          </p:nvGrpSpPr>
          <p:grpSpPr>
            <a:xfrm>
              <a:off x="6165832" y="3408521"/>
              <a:ext cx="2168525" cy="747712"/>
              <a:chOff x="6149172" y="3363479"/>
              <a:chExt cx="2168525" cy="747712"/>
            </a:xfrm>
          </p:grpSpPr>
          <p:pic>
            <p:nvPicPr>
              <p:cNvPr id="13321" name="Image 11" descr="C:\Users\Eric\Desktop\12.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49172" y="3374591"/>
                <a:ext cx="7143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Image 12" descr="C:\Users\Eric\Desktop\23.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92122" y="3374591"/>
                <a:ext cx="6985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Image 13" descr="C:\Users\Eric\Desktop\123.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619197" y="3363479"/>
                <a:ext cx="6985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3324" name="ZoneTexte 4"/>
          <p:cNvSpPr txBox="1">
            <a:spLocks noChangeArrowheads="1"/>
          </p:cNvSpPr>
          <p:nvPr/>
        </p:nvSpPr>
        <p:spPr bwMode="auto">
          <a:xfrm>
            <a:off x="971550" y="4076700"/>
            <a:ext cx="180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endParaRPr lang="fr-FR" altLang="fr-FR" sz="1800">
              <a:latin typeface="Arial" panose="020B0604020202020204" pitchFamily="34" charset="0"/>
            </a:endParaRPr>
          </a:p>
        </p:txBody>
      </p:sp>
      <p:sp>
        <p:nvSpPr>
          <p:cNvPr id="13325" name="Rectangle 8"/>
          <p:cNvSpPr>
            <a:spLocks noChangeArrowheads="1"/>
          </p:cNvSpPr>
          <p:nvPr/>
        </p:nvSpPr>
        <p:spPr bwMode="auto">
          <a:xfrm>
            <a:off x="5023623" y="3855792"/>
            <a:ext cx="14016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
                <a:srgbClr val="C00000"/>
              </a:buClr>
              <a:buSzPct val="98000"/>
              <a:buNone/>
            </a:pPr>
            <a:r>
              <a:rPr lang="es-ES_tradnl" altLang="fr-FR" sz="1600" b="1" dirty="0" err="1">
                <a:solidFill>
                  <a:srgbClr val="003399"/>
                </a:solidFill>
                <a:latin typeface="Calibri" panose="020F0502020204030204" pitchFamily="34" charset="0"/>
              </a:rPr>
              <a:t>Combination</a:t>
            </a:r>
            <a:r>
              <a:rPr lang="es-ES_tradnl" altLang="fr-FR" sz="1600" b="1" dirty="0">
                <a:solidFill>
                  <a:srgbClr val="003399"/>
                </a:solidFill>
                <a:latin typeface="Calibri" panose="020F0502020204030204" pitchFamily="34" charset="0"/>
              </a:rPr>
              <a:t> </a:t>
            </a:r>
            <a:r>
              <a:rPr lang="es-ES_tradnl" altLang="fr-FR" sz="1600" b="1" dirty="0" smtClean="0">
                <a:solidFill>
                  <a:srgbClr val="003399"/>
                </a:solidFill>
                <a:latin typeface="Calibri" panose="020F0502020204030204" pitchFamily="34" charset="0"/>
              </a:rPr>
              <a:t/>
            </a:r>
            <a:br>
              <a:rPr lang="es-ES_tradnl" altLang="fr-FR" sz="1600" b="1" dirty="0" smtClean="0">
                <a:solidFill>
                  <a:srgbClr val="003399"/>
                </a:solidFill>
                <a:latin typeface="Calibri" panose="020F0502020204030204" pitchFamily="34" charset="0"/>
              </a:rPr>
            </a:br>
            <a:r>
              <a:rPr lang="es-ES_tradnl" altLang="fr-FR" sz="1600" b="1" dirty="0" smtClean="0">
                <a:solidFill>
                  <a:srgbClr val="003399"/>
                </a:solidFill>
                <a:latin typeface="Calibri" panose="020F0502020204030204" pitchFamily="34" charset="0"/>
              </a:rPr>
              <a:t>of Modules</a:t>
            </a:r>
            <a:endParaRPr lang="es-ES_tradnl" altLang="fr-FR" sz="1600" b="1" dirty="0">
              <a:solidFill>
                <a:srgbClr val="003399"/>
              </a:solidFill>
              <a:latin typeface="Calibri" panose="020F0502020204030204" pitchFamily="34" charset="0"/>
            </a:endParaRPr>
          </a:p>
        </p:txBody>
      </p:sp>
      <p:sp>
        <p:nvSpPr>
          <p:cNvPr id="13326" name="Rectangle 21"/>
          <p:cNvSpPr>
            <a:spLocks noChangeArrowheads="1"/>
          </p:cNvSpPr>
          <p:nvPr/>
        </p:nvSpPr>
        <p:spPr bwMode="auto">
          <a:xfrm>
            <a:off x="1305712" y="3839230"/>
            <a:ext cx="9238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
                <a:srgbClr val="C00000"/>
              </a:buClr>
              <a:buSzPct val="98000"/>
              <a:buNone/>
            </a:pPr>
            <a:r>
              <a:rPr lang="es-ES_tradnl" altLang="fr-FR" sz="1600" b="1" dirty="0">
                <a:solidFill>
                  <a:srgbClr val="003399"/>
                </a:solidFill>
                <a:latin typeface="Calibri" panose="020F0502020204030204" pitchFamily="34" charset="0"/>
              </a:rPr>
              <a:t>Single </a:t>
            </a:r>
            <a:r>
              <a:rPr lang="es-ES_tradnl" altLang="fr-FR" sz="1600" b="1" dirty="0" smtClean="0">
                <a:solidFill>
                  <a:srgbClr val="003399"/>
                </a:solidFill>
                <a:latin typeface="Calibri" panose="020F0502020204030204" pitchFamily="34" charset="0"/>
              </a:rPr>
              <a:t/>
            </a:r>
            <a:br>
              <a:rPr lang="es-ES_tradnl" altLang="fr-FR" sz="1600" b="1" dirty="0" smtClean="0">
                <a:solidFill>
                  <a:srgbClr val="003399"/>
                </a:solidFill>
                <a:latin typeface="Calibri" panose="020F0502020204030204" pitchFamily="34" charset="0"/>
              </a:rPr>
            </a:br>
            <a:r>
              <a:rPr lang="es-ES_tradnl" altLang="fr-FR" sz="1600" b="1" dirty="0" smtClean="0">
                <a:solidFill>
                  <a:srgbClr val="003399"/>
                </a:solidFill>
                <a:latin typeface="Calibri" panose="020F0502020204030204" pitchFamily="34" charset="0"/>
              </a:rPr>
              <a:t>Module</a:t>
            </a:r>
            <a:endParaRPr lang="es-ES_tradnl" altLang="fr-FR" sz="1600" b="1" dirty="0">
              <a:solidFill>
                <a:srgbClr val="003399"/>
              </a:solidFill>
              <a:latin typeface="Calibri" panose="020F0502020204030204" pitchFamily="34" charset="0"/>
            </a:endParaRPr>
          </a:p>
        </p:txBody>
      </p:sp>
      <p:sp>
        <p:nvSpPr>
          <p:cNvPr id="13327" name="ZoneTexte 10"/>
          <p:cNvSpPr txBox="1">
            <a:spLocks noChangeArrowheads="1"/>
          </p:cNvSpPr>
          <p:nvPr/>
        </p:nvSpPr>
        <p:spPr bwMode="auto">
          <a:xfrm>
            <a:off x="5797022" y="4797152"/>
            <a:ext cx="35861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fr-FR" altLang="fr-FR" sz="1600" dirty="0">
                <a:solidFill>
                  <a:srgbClr val="003399"/>
                </a:solidFill>
                <a:latin typeface="Calibri" panose="020F0502020204030204" pitchFamily="34" charset="0"/>
              </a:rPr>
              <a:t>Focus on </a:t>
            </a:r>
            <a:r>
              <a:rPr lang="fr-FR" altLang="fr-FR" sz="1600" b="1" dirty="0">
                <a:solidFill>
                  <a:srgbClr val="003399"/>
                </a:solidFill>
                <a:latin typeface="Calibri" panose="020F0502020204030204" pitchFamily="34" charset="0"/>
              </a:rPr>
              <a:t>synergies </a:t>
            </a:r>
            <a:r>
              <a:rPr lang="fr-FR" altLang="fr-FR" sz="1600" b="1" dirty="0" err="1">
                <a:solidFill>
                  <a:srgbClr val="003399"/>
                </a:solidFill>
                <a:latin typeface="Calibri" panose="020F0502020204030204" pitchFamily="34" charset="0"/>
              </a:rPr>
              <a:t>mechanisms</a:t>
            </a:r>
            <a:r>
              <a:rPr lang="fr-FR" altLang="fr-FR" sz="1600" dirty="0">
                <a:solidFill>
                  <a:srgbClr val="003399"/>
                </a:solidFill>
                <a:latin typeface="Calibri" panose="020F0502020204030204" pitchFamily="34" charset="0"/>
              </a:rPr>
              <a:t>, </a:t>
            </a:r>
            <a:r>
              <a:rPr lang="fr-FR" altLang="fr-FR" sz="1600" dirty="0" err="1">
                <a:solidFill>
                  <a:srgbClr val="003399"/>
                </a:solidFill>
                <a:latin typeface="Calibri" panose="020F0502020204030204" pitchFamily="34" charset="0"/>
              </a:rPr>
              <a:t>thematic</a:t>
            </a:r>
            <a:r>
              <a:rPr lang="fr-FR" altLang="fr-FR" sz="1600" dirty="0">
                <a:solidFill>
                  <a:srgbClr val="003399"/>
                </a:solidFill>
                <a:latin typeface="Calibri" panose="020F0502020204030204" pitchFamily="34" charset="0"/>
              </a:rPr>
              <a:t> </a:t>
            </a:r>
            <a:r>
              <a:rPr lang="fr-FR" altLang="fr-FR" sz="1600" dirty="0" err="1">
                <a:solidFill>
                  <a:srgbClr val="003399"/>
                </a:solidFill>
                <a:latin typeface="Calibri" panose="020F0502020204030204" pitchFamily="34" charset="0"/>
              </a:rPr>
              <a:t>communities</a:t>
            </a:r>
            <a:endParaRPr lang="fr-FR" altLang="fr-FR" sz="1600" dirty="0">
              <a:solidFill>
                <a:srgbClr val="003399"/>
              </a:solidFill>
              <a:latin typeface="Arial" panose="020B0604020202020204" pitchFamily="34" charset="0"/>
            </a:endParaRPr>
          </a:p>
        </p:txBody>
      </p:sp>
      <p:sp>
        <p:nvSpPr>
          <p:cNvPr id="19" name="Titre 1"/>
          <p:cNvSpPr>
            <a:spLocks noGrp="1"/>
          </p:cNvSpPr>
          <p:nvPr>
            <p:ph type="title"/>
          </p:nvPr>
        </p:nvSpPr>
        <p:spPr>
          <a:xfrm>
            <a:off x="482600" y="138312"/>
            <a:ext cx="8229600" cy="620688"/>
          </a:xfrm>
        </p:spPr>
        <p:txBody>
          <a:bodyPr/>
          <a:lstStyle/>
          <a:p>
            <a:r>
              <a:rPr lang="fr-FR" sz="3200" dirty="0" smtClean="0"/>
              <a:t>The Programme architecture</a:t>
            </a:r>
            <a:endParaRPr lang="fr-FR" sz="3200" dirty="0"/>
          </a:p>
        </p:txBody>
      </p:sp>
    </p:spTree>
    <p:extLst>
      <p:ext uri="{BB962C8B-B14F-4D97-AF65-F5344CB8AC3E}">
        <p14:creationId xmlns:p14="http://schemas.microsoft.com/office/powerpoint/2010/main" val="141532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4149" y="0"/>
            <a:ext cx="8229600" cy="778098"/>
          </a:xfrm>
        </p:spPr>
        <p:txBody>
          <a:bodyPr/>
          <a:lstStyle/>
          <a:p>
            <a:r>
              <a:rPr lang="fr-FR" sz="3000" dirty="0" smtClean="0"/>
              <a:t>How </a:t>
            </a:r>
            <a:r>
              <a:rPr lang="fr-FR" sz="3000" dirty="0" err="1" smtClean="0"/>
              <a:t>we</a:t>
            </a:r>
            <a:r>
              <a:rPr lang="fr-FR" sz="3000" dirty="0" smtClean="0"/>
              <a:t> support PP and </a:t>
            </a:r>
            <a:r>
              <a:rPr lang="fr-FR" sz="3000" dirty="0" err="1" smtClean="0"/>
              <a:t>what</a:t>
            </a:r>
            <a:r>
              <a:rPr lang="fr-FR" sz="3000" dirty="0" smtClean="0"/>
              <a:t> </a:t>
            </a:r>
            <a:r>
              <a:rPr lang="fr-FR" sz="3000" dirty="0" err="1" smtClean="0"/>
              <a:t>we</a:t>
            </a:r>
            <a:r>
              <a:rPr lang="fr-FR" sz="3000" dirty="0" smtClean="0"/>
              <a:t> do</a:t>
            </a:r>
            <a:endParaRPr lang="fr-FR" sz="3000" dirty="0"/>
          </a:p>
        </p:txBody>
      </p:sp>
      <p:sp>
        <p:nvSpPr>
          <p:cNvPr id="3" name="Espace réservé du contenu 2"/>
          <p:cNvSpPr>
            <a:spLocks noGrp="1"/>
          </p:cNvSpPr>
          <p:nvPr>
            <p:ph idx="1"/>
          </p:nvPr>
        </p:nvSpPr>
        <p:spPr/>
        <p:txBody>
          <a:bodyPr/>
          <a:lstStyle/>
          <a:p>
            <a:r>
              <a:rPr lang="fr-FR" sz="1800" dirty="0" smtClean="0"/>
              <a:t>Helpdesk</a:t>
            </a:r>
          </a:p>
          <a:p>
            <a:r>
              <a:rPr lang="fr-FR" sz="1800" dirty="0" err="1" smtClean="0"/>
              <a:t>Video</a:t>
            </a:r>
            <a:r>
              <a:rPr lang="fr-FR" sz="1800" dirty="0" smtClean="0"/>
              <a:t> </a:t>
            </a:r>
            <a:r>
              <a:rPr lang="fr-FR" sz="1800" dirty="0" err="1" smtClean="0"/>
              <a:t>tutorials</a:t>
            </a:r>
            <a:r>
              <a:rPr lang="fr-FR" sz="1800" dirty="0" smtClean="0"/>
              <a:t> (Typo3)</a:t>
            </a:r>
          </a:p>
          <a:p>
            <a:r>
              <a:rPr lang="fr-FR" sz="1800" dirty="0" smtClean="0"/>
              <a:t>Guides (Synergie, Typo3)</a:t>
            </a:r>
          </a:p>
          <a:p>
            <a:r>
              <a:rPr lang="fr-FR" sz="1800" dirty="0" err="1" smtClean="0"/>
              <a:t>Templates</a:t>
            </a:r>
            <a:r>
              <a:rPr lang="fr-FR" sz="1800" dirty="0" smtClean="0"/>
              <a:t> for </a:t>
            </a:r>
            <a:r>
              <a:rPr lang="fr-FR" sz="1800" dirty="0" err="1" smtClean="0"/>
              <a:t>event</a:t>
            </a:r>
            <a:r>
              <a:rPr lang="fr-FR" sz="1800" dirty="0" smtClean="0"/>
              <a:t> registration </a:t>
            </a:r>
            <a:r>
              <a:rPr lang="fr-FR" sz="1800" dirty="0" err="1" smtClean="0"/>
              <a:t>form</a:t>
            </a:r>
            <a:r>
              <a:rPr lang="fr-FR" sz="1800" dirty="0" smtClean="0"/>
              <a:t> &amp; end user </a:t>
            </a:r>
            <a:r>
              <a:rPr lang="fr-FR" sz="1800" dirty="0" err="1" smtClean="0"/>
              <a:t>beneficiaries</a:t>
            </a:r>
            <a:endParaRPr lang="fr-FR" sz="1800" dirty="0" smtClean="0"/>
          </a:p>
          <a:p>
            <a:r>
              <a:rPr lang="fr-FR" sz="1800" dirty="0" err="1" smtClean="0"/>
              <a:t>Webinars</a:t>
            </a:r>
            <a:r>
              <a:rPr lang="fr-FR" sz="1800" dirty="0" smtClean="0"/>
              <a:t> and trainings (last training on lobbying and story </a:t>
            </a:r>
            <a:r>
              <a:rPr lang="fr-FR" sz="1800" dirty="0" err="1" smtClean="0"/>
              <a:t>telling</a:t>
            </a:r>
            <a:r>
              <a:rPr lang="fr-FR" sz="1800" dirty="0" smtClean="0"/>
              <a:t>)</a:t>
            </a:r>
          </a:p>
          <a:p>
            <a:r>
              <a:rPr lang="fr-FR" sz="1800" dirty="0" smtClean="0"/>
              <a:t>Team building </a:t>
            </a:r>
            <a:r>
              <a:rPr lang="fr-FR" sz="1800" dirty="0" err="1" smtClean="0"/>
              <a:t>activities</a:t>
            </a:r>
            <a:r>
              <a:rPr lang="fr-FR" sz="1800" dirty="0" smtClean="0"/>
              <a:t>, brainstormings and consultations</a:t>
            </a:r>
          </a:p>
          <a:p>
            <a:pPr marL="0" indent="0">
              <a:buNone/>
            </a:pPr>
            <a:endParaRPr lang="fr-FR" sz="1800" dirty="0" smtClean="0"/>
          </a:p>
          <a:p>
            <a:pPr marL="0" indent="0">
              <a:buNone/>
            </a:pPr>
            <a:r>
              <a:rPr lang="fr-FR" sz="1800" dirty="0" err="1" smtClean="0"/>
              <a:t>What</a:t>
            </a:r>
            <a:r>
              <a:rPr lang="fr-FR" sz="1800" dirty="0" smtClean="0"/>
              <a:t> have </a:t>
            </a:r>
            <a:r>
              <a:rPr lang="fr-FR" sz="1800" dirty="0" err="1" smtClean="0"/>
              <a:t>we</a:t>
            </a:r>
            <a:r>
              <a:rPr lang="fr-FR" sz="1800" dirty="0" smtClean="0"/>
              <a:t> been </a:t>
            </a:r>
            <a:r>
              <a:rPr lang="fr-FR" sz="1800" dirty="0" err="1" smtClean="0"/>
              <a:t>willing</a:t>
            </a:r>
            <a:r>
              <a:rPr lang="fr-FR" sz="1800" dirty="0" smtClean="0"/>
              <a:t> to </a:t>
            </a:r>
            <a:r>
              <a:rPr lang="fr-FR" sz="1800" dirty="0" err="1" smtClean="0"/>
              <a:t>achieve</a:t>
            </a:r>
            <a:r>
              <a:rPr lang="fr-FR" sz="1800" dirty="0" smtClean="0"/>
              <a:t>?</a:t>
            </a:r>
          </a:p>
          <a:p>
            <a:pPr marL="0" indent="0">
              <a:buNone/>
            </a:pPr>
            <a:r>
              <a:rPr lang="fr-FR" sz="1800" dirty="0" err="1" smtClean="0"/>
              <a:t>Build</a:t>
            </a:r>
            <a:r>
              <a:rPr lang="fr-FR" sz="1800" dirty="0" smtClean="0"/>
              <a:t> a </a:t>
            </a:r>
            <a:r>
              <a:rPr lang="fr-FR" sz="1800" dirty="0" err="1" smtClean="0"/>
              <a:t>strong</a:t>
            </a:r>
            <a:r>
              <a:rPr lang="fr-FR" sz="1800" dirty="0" smtClean="0"/>
              <a:t> </a:t>
            </a:r>
            <a:r>
              <a:rPr lang="fr-FR" sz="1800" dirty="0" err="1" smtClean="0"/>
              <a:t>Interreg</a:t>
            </a:r>
            <a:r>
              <a:rPr lang="fr-FR" sz="1800" dirty="0" smtClean="0"/>
              <a:t> MED </a:t>
            </a:r>
            <a:r>
              <a:rPr lang="fr-FR" sz="1800" dirty="0" err="1" smtClean="0"/>
              <a:t>community</a:t>
            </a:r>
            <a:endParaRPr lang="fr-FR" sz="1800" dirty="0" smtClean="0"/>
          </a:p>
        </p:txBody>
      </p:sp>
    </p:spTree>
    <p:extLst>
      <p:ext uri="{BB962C8B-B14F-4D97-AF65-F5344CB8AC3E}">
        <p14:creationId xmlns:p14="http://schemas.microsoft.com/office/powerpoint/2010/main" val="605533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612" y="399248"/>
            <a:ext cx="9144000" cy="6096000"/>
          </a:xfrm>
          <a:prstGeom prst="rect">
            <a:avLst/>
          </a:prstGeom>
        </p:spPr>
      </p:pic>
      <p:pic>
        <p:nvPicPr>
          <p:cNvPr id="5" name="Imag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50" y="315369"/>
            <a:ext cx="9144000" cy="6096000"/>
          </a:xfrm>
          <a:prstGeom prst="rect">
            <a:avLst/>
          </a:prstGeom>
        </p:spPr>
      </p:pic>
      <p:pic>
        <p:nvPicPr>
          <p:cNvPr id="6" name="Imag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29760"/>
            <a:ext cx="9144000" cy="6098896"/>
          </a:xfrm>
          <a:prstGeom prst="rect">
            <a:avLst/>
          </a:prstGeom>
        </p:spPr>
      </p:pic>
      <p:pic>
        <p:nvPicPr>
          <p:cNvPr id="7" name="Imag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332656"/>
            <a:ext cx="9144000" cy="6096000"/>
          </a:xfrm>
          <a:prstGeom prst="rect">
            <a:avLst/>
          </a:prstGeom>
        </p:spPr>
      </p:pic>
      <p:pic>
        <p:nvPicPr>
          <p:cNvPr id="8" name="Imag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297884"/>
            <a:ext cx="9144000" cy="6096000"/>
          </a:xfrm>
          <a:prstGeom prst="rect">
            <a:avLst/>
          </a:prstGeom>
        </p:spPr>
      </p:pic>
      <p:pic>
        <p:nvPicPr>
          <p:cNvPr id="9" name="Imag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862" y="280399"/>
            <a:ext cx="9144000" cy="6096000"/>
          </a:xfrm>
          <a:prstGeom prst="rect">
            <a:avLst/>
          </a:prstGeom>
        </p:spPr>
      </p:pic>
    </p:spTree>
    <p:extLst>
      <p:ext uri="{BB962C8B-B14F-4D97-AF65-F5344CB8AC3E}">
        <p14:creationId xmlns:p14="http://schemas.microsoft.com/office/powerpoint/2010/main" val="371400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 presetClass="exit" presetSubtype="0" fill="hold" nodeType="afterEffect">
                                  <p:stCondLst>
                                    <p:cond delay="2000"/>
                                  </p:stCondLst>
                                  <p:childTnLst>
                                    <p:set>
                                      <p:cBhvr>
                                        <p:cTn id="9" dur="1" fill="hold">
                                          <p:stCondLst>
                                            <p:cond delay="0"/>
                                          </p:stCondLst>
                                        </p:cTn>
                                        <p:tgtEl>
                                          <p:spTgt spid="7"/>
                                        </p:tgtEl>
                                        <p:attrNameLst>
                                          <p:attrName>style.visibility</p:attrName>
                                        </p:attrNameLst>
                                      </p:cBhvr>
                                      <p:to>
                                        <p:strVal val="hidden"/>
                                      </p:to>
                                    </p:set>
                                  </p:childTnLst>
                                </p:cTn>
                              </p:par>
                            </p:childTnLst>
                          </p:cTn>
                        </p:par>
                        <p:par>
                          <p:cTn id="10" fill="hold">
                            <p:stCondLst>
                              <p:cond delay="250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2500"/>
                            </p:stCondLst>
                            <p:childTnLst>
                              <p:par>
                                <p:cTn id="14" presetID="1" presetClass="exit" presetSubtype="0" fill="hold" nodeType="afterEffect">
                                  <p:stCondLst>
                                    <p:cond delay="2000"/>
                                  </p:stCondLst>
                                  <p:childTnLst>
                                    <p:set>
                                      <p:cBhvr>
                                        <p:cTn id="15" dur="1" fill="hold">
                                          <p:stCondLst>
                                            <p:cond delay="0"/>
                                          </p:stCondLst>
                                        </p:cTn>
                                        <p:tgtEl>
                                          <p:spTgt spid="6"/>
                                        </p:tgtEl>
                                        <p:attrNameLst>
                                          <p:attrName>style.visibility</p:attrName>
                                        </p:attrNameLst>
                                      </p:cBhvr>
                                      <p:to>
                                        <p:strVal val="hidden"/>
                                      </p:to>
                                    </p:set>
                                  </p:childTnLst>
                                </p:cTn>
                              </p:par>
                            </p:childTnLst>
                          </p:cTn>
                        </p:par>
                        <p:par>
                          <p:cTn id="16" fill="hold">
                            <p:stCondLst>
                              <p:cond delay="4500"/>
                            </p:stCondLst>
                            <p:childTnLst>
                              <p:par>
                                <p:cTn id="17" presetID="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4500"/>
                            </p:stCondLst>
                            <p:childTnLst>
                              <p:par>
                                <p:cTn id="20" presetID="1" presetClass="exit" presetSubtype="0" fill="hold" nodeType="afterEffect">
                                  <p:stCondLst>
                                    <p:cond delay="2000"/>
                                  </p:stCondLst>
                                  <p:childTnLst>
                                    <p:set>
                                      <p:cBhvr>
                                        <p:cTn id="21" dur="1" fill="hold">
                                          <p:stCondLst>
                                            <p:cond delay="0"/>
                                          </p:stCondLst>
                                        </p:cTn>
                                        <p:tgtEl>
                                          <p:spTgt spid="8"/>
                                        </p:tgtEl>
                                        <p:attrNameLst>
                                          <p:attrName>style.visibility</p:attrName>
                                        </p:attrNameLst>
                                      </p:cBhvr>
                                      <p:to>
                                        <p:strVal val="hidden"/>
                                      </p:to>
                                    </p:set>
                                  </p:childTnLst>
                                </p:cTn>
                              </p:par>
                            </p:childTnLst>
                          </p:cTn>
                        </p:par>
                        <p:par>
                          <p:cTn id="22" fill="hold">
                            <p:stCondLst>
                              <p:cond delay="6500"/>
                            </p:stCondLst>
                            <p:childTnLst>
                              <p:par>
                                <p:cTn id="23" presetID="1"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6500"/>
                            </p:stCondLst>
                            <p:childTnLst>
                              <p:par>
                                <p:cTn id="26" presetID="1" presetClass="exit" presetSubtype="0" fill="hold" nodeType="afterEffect">
                                  <p:stCondLst>
                                    <p:cond delay="2000"/>
                                  </p:stCondLst>
                                  <p:childTnLst>
                                    <p:set>
                                      <p:cBhvr>
                                        <p:cTn id="27" dur="1" fill="hold">
                                          <p:stCondLst>
                                            <p:cond delay="0"/>
                                          </p:stCondLst>
                                        </p:cTn>
                                        <p:tgtEl>
                                          <p:spTgt spid="5"/>
                                        </p:tgtEl>
                                        <p:attrNameLst>
                                          <p:attrName>style.visibility</p:attrName>
                                        </p:attrNameLst>
                                      </p:cBhvr>
                                      <p:to>
                                        <p:strVal val="hidden"/>
                                      </p:to>
                                    </p:set>
                                  </p:childTnLst>
                                </p:cTn>
                              </p:par>
                            </p:childTnLst>
                          </p:cTn>
                        </p:par>
                        <p:par>
                          <p:cTn id="28" fill="hold">
                            <p:stCondLst>
                              <p:cond delay="8500"/>
                            </p:stCondLst>
                            <p:childTnLst>
                              <p:par>
                                <p:cTn id="29" presetID="1"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8500"/>
                            </p:stCondLst>
                            <p:childTnLst>
                              <p:par>
                                <p:cTn id="32" presetID="1" presetClass="exit" presetSubtype="0" fill="hold" nodeType="afterEffect">
                                  <p:stCondLst>
                                    <p:cond delay="2000"/>
                                  </p:stCondLst>
                                  <p:childTnLst>
                                    <p:set>
                                      <p:cBhvr>
                                        <p:cTn id="33" dur="1" fill="hold">
                                          <p:stCondLst>
                                            <p:cond delay="0"/>
                                          </p:stCondLst>
                                        </p:cTn>
                                        <p:tgtEl>
                                          <p:spTgt spid="9"/>
                                        </p:tgtEl>
                                        <p:attrNameLst>
                                          <p:attrName>style.visibility</p:attrName>
                                        </p:attrNameLst>
                                      </p:cBhvr>
                                      <p:to>
                                        <p:strVal val="hidden"/>
                                      </p:to>
                                    </p:set>
                                  </p:childTnLst>
                                </p:cTn>
                              </p:par>
                            </p:childTnLst>
                          </p:cTn>
                        </p:par>
                        <p:par>
                          <p:cTn id="34" fill="hold">
                            <p:stCondLst>
                              <p:cond delay="10500"/>
                            </p:stCondLst>
                            <p:childTnLst>
                              <p:par>
                                <p:cTn id="35" presetID="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par>
                          <p:cTn id="37" fill="hold">
                            <p:stCondLst>
                              <p:cond delay="10500"/>
                            </p:stCondLst>
                            <p:childTnLst>
                              <p:par>
                                <p:cTn id="38" presetID="1" presetClass="exit" presetSubtype="0" fill="hold" nodeType="afterEffect">
                                  <p:stCondLst>
                                    <p:cond delay="2000"/>
                                  </p:stCondLst>
                                  <p:childTnLst>
                                    <p:set>
                                      <p:cBhvr>
                                        <p:cTn id="39"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34082"/>
          </a:xfrm>
        </p:spPr>
        <p:txBody>
          <a:bodyPr/>
          <a:lstStyle/>
          <a:p>
            <a:r>
              <a:rPr lang="fr-FR" sz="3000" dirty="0" smtClean="0"/>
              <a:t>Good practices</a:t>
            </a:r>
            <a:endParaRPr lang="fr-FR" sz="3000" dirty="0"/>
          </a:p>
        </p:txBody>
      </p:sp>
      <p:sp>
        <p:nvSpPr>
          <p:cNvPr id="3" name="Espace réservé du contenu 2"/>
          <p:cNvSpPr>
            <a:spLocks noGrp="1"/>
          </p:cNvSpPr>
          <p:nvPr>
            <p:ph idx="1"/>
          </p:nvPr>
        </p:nvSpPr>
        <p:spPr>
          <a:xfrm>
            <a:off x="457200" y="602878"/>
            <a:ext cx="8507288" cy="5328592"/>
          </a:xfrm>
        </p:spPr>
        <p:txBody>
          <a:bodyPr/>
          <a:lstStyle/>
          <a:p>
            <a:r>
              <a:rPr lang="fr-FR" sz="1800" dirty="0" err="1" smtClean="0"/>
              <a:t>Costumize</a:t>
            </a:r>
            <a:r>
              <a:rPr lang="fr-FR" sz="1800" dirty="0" smtClean="0"/>
              <a:t> poster </a:t>
            </a:r>
            <a:r>
              <a:rPr lang="fr-FR" sz="1800" dirty="0" err="1" smtClean="0"/>
              <a:t>templates</a:t>
            </a:r>
            <a:r>
              <a:rPr lang="fr-FR" sz="1800" dirty="0" smtClean="0"/>
              <a:t> and </a:t>
            </a:r>
            <a:r>
              <a:rPr lang="fr-FR" sz="1800" dirty="0" err="1" smtClean="0"/>
              <a:t>project</a:t>
            </a:r>
            <a:r>
              <a:rPr lang="fr-FR" sz="1800" dirty="0" smtClean="0"/>
              <a:t> </a:t>
            </a:r>
            <a:r>
              <a:rPr lang="fr-FR" sz="1800" dirty="0" err="1" smtClean="0"/>
              <a:t>websites</a:t>
            </a:r>
            <a:r>
              <a:rPr lang="fr-FR" sz="1800" dirty="0" smtClean="0"/>
              <a:t>: </a:t>
            </a:r>
            <a:r>
              <a:rPr lang="fr-FR" sz="1800" dirty="0" smtClean="0">
                <a:hlinkClick r:id="rId2"/>
              </a:rPr>
              <a:t>Locations</a:t>
            </a:r>
            <a:r>
              <a:rPr lang="fr-FR" sz="1800" dirty="0" smtClean="0"/>
              <a:t> &amp; </a:t>
            </a:r>
            <a:r>
              <a:rPr lang="fr-FR" sz="1800" dirty="0" err="1" smtClean="0">
                <a:hlinkClick r:id="rId3"/>
              </a:rPr>
              <a:t>BlueIslands</a:t>
            </a:r>
            <a:r>
              <a:rPr lang="fr-FR" sz="1800" dirty="0" smtClean="0">
                <a:hlinkClick r:id="rId3"/>
              </a:rPr>
              <a:t> </a:t>
            </a:r>
            <a:r>
              <a:rPr lang="fr-FR" sz="1800" dirty="0" smtClean="0"/>
              <a:t>and </a:t>
            </a:r>
            <a:r>
              <a:rPr lang="fr-FR" sz="1800" dirty="0" smtClean="0">
                <a:hlinkClick r:id="rId4"/>
              </a:rPr>
              <a:t>GRASPINNO</a:t>
            </a:r>
            <a:endParaRPr lang="fr-FR" sz="1800" dirty="0" smtClean="0"/>
          </a:p>
          <a:p>
            <a:r>
              <a:rPr lang="fr-FR" sz="1800" dirty="0" smtClean="0"/>
              <a:t>Short, simple and concise sentences and use of </a:t>
            </a:r>
            <a:r>
              <a:rPr lang="fr-FR" sz="1800" dirty="0" err="1" smtClean="0"/>
              <a:t>tailored</a:t>
            </a:r>
            <a:r>
              <a:rPr lang="fr-FR" sz="1800" dirty="0" smtClean="0"/>
              <a:t> </a:t>
            </a:r>
            <a:r>
              <a:rPr lang="fr-FR" sz="1800" dirty="0" err="1" smtClean="0"/>
              <a:t>vocabulary</a:t>
            </a:r>
            <a:endParaRPr lang="fr-FR" sz="1800" dirty="0" smtClean="0"/>
          </a:p>
          <a:p>
            <a:r>
              <a:rPr lang="fr-FR" sz="1800" dirty="0" smtClean="0"/>
              <a:t>Simple </a:t>
            </a:r>
            <a:r>
              <a:rPr lang="fr-FR" sz="1800" dirty="0" err="1" smtClean="0"/>
              <a:t>vocabulary</a:t>
            </a:r>
            <a:r>
              <a:rPr lang="fr-FR" sz="1800" dirty="0" smtClean="0"/>
              <a:t>, no jargon</a:t>
            </a:r>
          </a:p>
          <a:p>
            <a:r>
              <a:rPr lang="fr-FR" sz="1800" dirty="0" smtClean="0"/>
              <a:t>Good and </a:t>
            </a:r>
            <a:r>
              <a:rPr lang="fr-FR" sz="1800" dirty="0" err="1" smtClean="0"/>
              <a:t>increased</a:t>
            </a:r>
            <a:r>
              <a:rPr lang="fr-FR" sz="1800" dirty="0" smtClean="0"/>
              <a:t> use of </a:t>
            </a:r>
            <a:r>
              <a:rPr lang="fr-FR" sz="1800" dirty="0" err="1" smtClean="0"/>
              <a:t>visual</a:t>
            </a:r>
            <a:r>
              <a:rPr lang="fr-FR" sz="1800" dirty="0" smtClean="0"/>
              <a:t> </a:t>
            </a:r>
            <a:r>
              <a:rPr lang="fr-FR" sz="1800" dirty="0"/>
              <a:t>communications: </a:t>
            </a:r>
          </a:p>
          <a:p>
            <a:pPr>
              <a:buFont typeface="Verdana" panose="020B0604030504040204" pitchFamily="34" charset="0"/>
              <a:buChar char="−"/>
            </a:pPr>
            <a:r>
              <a:rPr lang="fr-FR" sz="1800" dirty="0" err="1" smtClean="0"/>
              <a:t>Videos</a:t>
            </a:r>
            <a:r>
              <a:rPr lang="fr-FR" sz="1800" dirty="0" smtClean="0"/>
              <a:t>: </a:t>
            </a:r>
            <a:r>
              <a:rPr lang="fr-FR" sz="1800" dirty="0" smtClean="0">
                <a:hlinkClick r:id="rId5"/>
              </a:rPr>
              <a:t>fun</a:t>
            </a:r>
            <a:r>
              <a:rPr lang="fr-FR" sz="1800" dirty="0" smtClean="0"/>
              <a:t> </a:t>
            </a:r>
            <a:r>
              <a:rPr lang="fr-FR" sz="1800" dirty="0"/>
              <a:t>and </a:t>
            </a:r>
            <a:r>
              <a:rPr lang="fr-FR" sz="1800" dirty="0">
                <a:hlinkClick r:id="rId6"/>
              </a:rPr>
              <a:t>short</a:t>
            </a:r>
            <a:r>
              <a:rPr lang="fr-FR" sz="1800" dirty="0"/>
              <a:t> </a:t>
            </a:r>
            <a:endParaRPr lang="fr-FR" sz="1800" dirty="0" smtClean="0"/>
          </a:p>
          <a:p>
            <a:pPr>
              <a:buFont typeface="Verdana" panose="020B0604030504040204" pitchFamily="34" charset="0"/>
              <a:buChar char="−"/>
            </a:pPr>
            <a:r>
              <a:rPr lang="fr-FR" sz="1800" dirty="0" smtClean="0"/>
              <a:t>Photos: </a:t>
            </a:r>
            <a:r>
              <a:rPr lang="fr-FR" sz="1800" dirty="0" err="1" smtClean="0"/>
              <a:t>personalised</a:t>
            </a:r>
            <a:r>
              <a:rPr lang="fr-FR" sz="1800" dirty="0" smtClean="0"/>
              <a:t> </a:t>
            </a:r>
            <a:r>
              <a:rPr lang="fr-FR" sz="1800" dirty="0" err="1" smtClean="0"/>
              <a:t>pictures</a:t>
            </a:r>
            <a:r>
              <a:rPr lang="fr-FR" sz="1800" dirty="0" smtClean="0"/>
              <a:t> </a:t>
            </a:r>
            <a:r>
              <a:rPr lang="fr-FR" sz="1800" dirty="0" err="1" smtClean="0"/>
              <a:t>that</a:t>
            </a:r>
            <a:r>
              <a:rPr lang="fr-FR" sz="1800" dirty="0" smtClean="0"/>
              <a:t> tell a story, </a:t>
            </a:r>
            <a:r>
              <a:rPr lang="fr-FR" sz="1800" dirty="0"/>
              <a:t>not </a:t>
            </a:r>
            <a:r>
              <a:rPr lang="fr-FR" sz="1800" dirty="0" err="1"/>
              <a:t>from</a:t>
            </a:r>
            <a:r>
              <a:rPr lang="fr-FR" sz="1800" dirty="0"/>
              <a:t> image </a:t>
            </a:r>
            <a:r>
              <a:rPr lang="fr-FR" sz="1800" dirty="0" err="1" smtClean="0"/>
              <a:t>bank</a:t>
            </a:r>
            <a:endParaRPr lang="fr-FR" sz="1800" dirty="0" smtClean="0"/>
          </a:p>
          <a:p>
            <a:r>
              <a:rPr lang="fr-FR" sz="1800" dirty="0"/>
              <a:t>Good use of social media</a:t>
            </a:r>
          </a:p>
          <a:p>
            <a:pPr>
              <a:buFont typeface="Verdana" panose="020B0604030504040204" pitchFamily="34" charset="0"/>
              <a:buChar char="−"/>
            </a:pPr>
            <a:r>
              <a:rPr lang="fr-FR" sz="1800" dirty="0"/>
              <a:t>High participation and engagement on Facebook and Twitter</a:t>
            </a:r>
          </a:p>
          <a:p>
            <a:pPr>
              <a:buFont typeface="Verdana" panose="020B0604030504040204" pitchFamily="34" charset="0"/>
              <a:buChar char="−"/>
            </a:pPr>
            <a:r>
              <a:rPr lang="fr-FR" sz="1800" dirty="0" err="1"/>
              <a:t>Appropriate</a:t>
            </a:r>
            <a:r>
              <a:rPr lang="fr-FR" sz="1800" dirty="0"/>
              <a:t> </a:t>
            </a:r>
            <a:r>
              <a:rPr lang="fr-FR" sz="1800" dirty="0" err="1"/>
              <a:t>hastags</a:t>
            </a:r>
            <a:endParaRPr lang="fr-FR" sz="1800" dirty="0"/>
          </a:p>
          <a:p>
            <a:pPr>
              <a:buFont typeface="Verdana" panose="020B0604030504040204" pitchFamily="34" charset="0"/>
              <a:buChar char="−"/>
            </a:pPr>
            <a:r>
              <a:rPr lang="fr-FR" sz="1800" dirty="0"/>
              <a:t>Tag the Programme on publications</a:t>
            </a:r>
          </a:p>
          <a:p>
            <a:r>
              <a:rPr lang="fr-FR" sz="1800" dirty="0"/>
              <a:t>Online trainings and </a:t>
            </a:r>
            <a:r>
              <a:rPr lang="fr-FR" sz="1800" dirty="0" err="1"/>
              <a:t>webinars</a:t>
            </a:r>
            <a:r>
              <a:rPr lang="fr-FR" sz="1800" dirty="0"/>
              <a:t> </a:t>
            </a:r>
            <a:r>
              <a:rPr lang="fr-FR" sz="1800" dirty="0" err="1"/>
              <a:t>instead</a:t>
            </a:r>
            <a:r>
              <a:rPr lang="fr-FR" sz="1800" dirty="0"/>
              <a:t> of </a:t>
            </a:r>
            <a:r>
              <a:rPr lang="fr-FR" sz="1800" dirty="0" err="1"/>
              <a:t>organising</a:t>
            </a:r>
            <a:r>
              <a:rPr lang="fr-FR" sz="1800" dirty="0"/>
              <a:t> on site </a:t>
            </a:r>
            <a:r>
              <a:rPr lang="fr-FR" sz="1800" dirty="0" err="1" smtClean="0"/>
              <a:t>events</a:t>
            </a:r>
            <a:endParaRPr lang="fr-FR" sz="1800" dirty="0"/>
          </a:p>
          <a:p>
            <a:r>
              <a:rPr lang="fr-FR" sz="1800" dirty="0" smtClean="0"/>
              <a:t>Team building </a:t>
            </a:r>
            <a:r>
              <a:rPr lang="fr-FR" sz="1800" dirty="0" err="1" smtClean="0"/>
              <a:t>events</a:t>
            </a:r>
            <a:r>
              <a:rPr lang="fr-FR" sz="1800" dirty="0" smtClean="0"/>
              <a:t> </a:t>
            </a:r>
            <a:r>
              <a:rPr lang="fr-FR" sz="1800" dirty="0" err="1" smtClean="0"/>
              <a:t>among</a:t>
            </a:r>
            <a:r>
              <a:rPr lang="fr-FR" sz="1800" dirty="0" smtClean="0"/>
              <a:t> </a:t>
            </a:r>
            <a:r>
              <a:rPr lang="fr-FR" sz="1800" dirty="0" err="1" smtClean="0"/>
              <a:t>thematic</a:t>
            </a:r>
            <a:r>
              <a:rPr lang="fr-FR" sz="1800" dirty="0" smtClean="0"/>
              <a:t> </a:t>
            </a:r>
            <a:r>
              <a:rPr lang="fr-FR" sz="1800" dirty="0" err="1" smtClean="0"/>
              <a:t>communities</a:t>
            </a:r>
            <a:endParaRPr lang="fr-FR" sz="1800" dirty="0" smtClean="0"/>
          </a:p>
          <a:p>
            <a:r>
              <a:rPr lang="fr-FR" sz="1800" dirty="0" smtClean="0"/>
              <a:t>High </a:t>
            </a:r>
            <a:r>
              <a:rPr lang="fr-FR" sz="1800" dirty="0" err="1" smtClean="0"/>
              <a:t>involvement</a:t>
            </a:r>
            <a:r>
              <a:rPr lang="fr-FR" sz="1800" dirty="0" smtClean="0"/>
              <a:t> in </a:t>
            </a:r>
            <a:r>
              <a:rPr lang="fr-FR" sz="1800" dirty="0" err="1" smtClean="0"/>
              <a:t>thematic</a:t>
            </a:r>
            <a:r>
              <a:rPr lang="fr-FR" sz="1800" dirty="0" smtClean="0"/>
              <a:t> </a:t>
            </a:r>
            <a:r>
              <a:rPr lang="fr-FR" sz="1800" dirty="0" err="1" smtClean="0"/>
              <a:t>community</a:t>
            </a:r>
            <a:r>
              <a:rPr lang="fr-FR" sz="1800" dirty="0" smtClean="0"/>
              <a:t> </a:t>
            </a:r>
            <a:r>
              <a:rPr lang="fr-FR" sz="1800" dirty="0" err="1" smtClean="0"/>
              <a:t>events</a:t>
            </a:r>
            <a:r>
              <a:rPr lang="fr-FR" sz="1800" dirty="0" smtClean="0"/>
              <a:t> &amp; </a:t>
            </a:r>
            <a:r>
              <a:rPr lang="fr-FR" sz="1800" dirty="0" err="1" smtClean="0"/>
              <a:t>HPs</a:t>
            </a:r>
            <a:r>
              <a:rPr lang="fr-FR" sz="1800" dirty="0" smtClean="0"/>
              <a:t> </a:t>
            </a:r>
            <a:r>
              <a:rPr lang="fr-FR" sz="1800" dirty="0" err="1" smtClean="0"/>
              <a:t>commitment</a:t>
            </a:r>
            <a:endParaRPr lang="fr-FR" sz="1800" dirty="0" smtClean="0"/>
          </a:p>
          <a:p>
            <a:pPr marL="0" indent="0">
              <a:buNone/>
            </a:pPr>
            <a:r>
              <a:rPr lang="fr-FR" sz="1800" dirty="0" smtClean="0"/>
              <a:t>=&gt; Synergies </a:t>
            </a:r>
            <a:r>
              <a:rPr lang="fr-FR" sz="1800" dirty="0" err="1" smtClean="0"/>
              <a:t>between</a:t>
            </a:r>
            <a:r>
              <a:rPr lang="fr-FR" sz="1800" dirty="0" smtClean="0"/>
              <a:t> </a:t>
            </a:r>
            <a:r>
              <a:rPr lang="fr-FR" sz="1800" dirty="0" err="1" smtClean="0"/>
              <a:t>projects</a:t>
            </a:r>
            <a:r>
              <a:rPr lang="fr-FR" sz="1800" dirty="0" smtClean="0"/>
              <a:t>, organise </a:t>
            </a:r>
            <a:r>
              <a:rPr lang="fr-FR" sz="1800" dirty="0" err="1" smtClean="0"/>
              <a:t>events</a:t>
            </a:r>
            <a:r>
              <a:rPr lang="fr-FR" sz="1800" dirty="0" smtClean="0"/>
              <a:t> (</a:t>
            </a:r>
            <a:r>
              <a:rPr lang="fr-FR" sz="1800" dirty="0" err="1" smtClean="0"/>
              <a:t>Greening</a:t>
            </a:r>
            <a:r>
              <a:rPr lang="fr-FR" sz="1800" dirty="0" smtClean="0"/>
              <a:t> initiative and </a:t>
            </a:r>
            <a:r>
              <a:rPr lang="fr-FR" sz="1800" dirty="0" err="1" smtClean="0"/>
              <a:t>webinar</a:t>
            </a:r>
            <a:r>
              <a:rPr lang="fr-FR" sz="1800" dirty="0" smtClean="0"/>
              <a:t>, </a:t>
            </a:r>
            <a:r>
              <a:rPr lang="fr-FR" sz="1800" dirty="0" err="1" smtClean="0"/>
              <a:t>Ecomondo</a:t>
            </a:r>
            <a:r>
              <a:rPr lang="fr-FR" sz="1800" dirty="0" smtClean="0"/>
              <a:t>, etc.) and </a:t>
            </a:r>
            <a:r>
              <a:rPr lang="fr-FR" sz="1800" dirty="0" err="1" smtClean="0"/>
              <a:t>activities</a:t>
            </a:r>
            <a:r>
              <a:rPr lang="fr-FR" sz="1800" dirty="0" smtClean="0"/>
              <a:t> </a:t>
            </a:r>
            <a:r>
              <a:rPr lang="fr-FR" sz="1800" dirty="0" err="1" smtClean="0"/>
              <a:t>together</a:t>
            </a:r>
            <a:endParaRPr lang="fr-FR" sz="1800" dirty="0" smtClean="0"/>
          </a:p>
        </p:txBody>
      </p:sp>
      <p:pic>
        <p:nvPicPr>
          <p:cNvPr id="4" name="Image 3"/>
          <p:cNvPicPr>
            <a:picLocks noChangeAspect="1"/>
          </p:cNvPicPr>
          <p:nvPr/>
        </p:nvPicPr>
        <p:blipFill>
          <a:blip r:embed="rId7"/>
          <a:stretch>
            <a:fillRect/>
          </a:stretch>
        </p:blipFill>
        <p:spPr>
          <a:xfrm>
            <a:off x="2399563" y="-48723"/>
            <a:ext cx="4886486" cy="6873545"/>
          </a:xfrm>
          <a:prstGeom prst="rect">
            <a:avLst/>
          </a:prstGeom>
        </p:spPr>
      </p:pic>
      <p:pic>
        <p:nvPicPr>
          <p:cNvPr id="5" name="Image 4"/>
          <p:cNvPicPr>
            <a:picLocks noChangeAspect="1"/>
          </p:cNvPicPr>
          <p:nvPr/>
        </p:nvPicPr>
        <p:blipFill>
          <a:blip r:embed="rId8"/>
          <a:stretch>
            <a:fillRect/>
          </a:stretch>
        </p:blipFill>
        <p:spPr>
          <a:xfrm>
            <a:off x="0" y="1305408"/>
            <a:ext cx="9144000" cy="3064245"/>
          </a:xfrm>
          <a:prstGeom prst="rect">
            <a:avLst/>
          </a:prstGeom>
        </p:spPr>
      </p:pic>
      <p:sp>
        <p:nvSpPr>
          <p:cNvPr id="12" name="ZoneTexte 11"/>
          <p:cNvSpPr txBox="1"/>
          <p:nvPr/>
        </p:nvSpPr>
        <p:spPr>
          <a:xfrm>
            <a:off x="-6696" y="1753028"/>
            <a:ext cx="8928992" cy="3416320"/>
          </a:xfrm>
          <a:prstGeom prst="rect">
            <a:avLst/>
          </a:prstGeom>
          <a:solidFill>
            <a:schemeClr val="bg1"/>
          </a:solidFill>
        </p:spPr>
        <p:txBody>
          <a:bodyPr wrap="square" rtlCol="0">
            <a:spAutoFit/>
          </a:bodyPr>
          <a:lstStyle/>
          <a:p>
            <a:r>
              <a:rPr lang="en-US" sz="2400" dirty="0" smtClean="0">
                <a:latin typeface="+mj-lt"/>
              </a:rPr>
              <a:t>In </a:t>
            </a:r>
            <a:r>
              <a:rPr lang="en-US" sz="2400" dirty="0">
                <a:latin typeface="+mj-lt"/>
              </a:rPr>
              <a:t>the summer season, </a:t>
            </a:r>
            <a:r>
              <a:rPr lang="en-US" sz="2400" dirty="0" err="1">
                <a:latin typeface="+mj-lt"/>
              </a:rPr>
              <a:t>mediterranean</a:t>
            </a:r>
            <a:r>
              <a:rPr lang="en-US" sz="2400" dirty="0">
                <a:latin typeface="+mj-lt"/>
              </a:rPr>
              <a:t> islands host a far greater population. This is beneficial for the local economies, but it also places a great burden on the local infrastructures, especially for waste management systems. By improving knowledge about waste streams, building common guidelines and improving synergies among MED islands’ communities, BLUEISLANDS project aims to promote sustainable tourism patterns and fuel local loops of circular economy.</a:t>
            </a:r>
            <a:endParaRPr lang="fr-FR" sz="2400" dirty="0">
              <a:latin typeface="+mj-lt"/>
            </a:endParaRPr>
          </a:p>
        </p:txBody>
      </p:sp>
      <p:sp>
        <p:nvSpPr>
          <p:cNvPr id="13" name="ZoneTexte 12"/>
          <p:cNvSpPr txBox="1"/>
          <p:nvPr/>
        </p:nvSpPr>
        <p:spPr>
          <a:xfrm>
            <a:off x="6696" y="602878"/>
            <a:ext cx="9144000" cy="5632311"/>
          </a:xfrm>
          <a:prstGeom prst="rect">
            <a:avLst/>
          </a:prstGeom>
          <a:solidFill>
            <a:schemeClr val="bg1"/>
          </a:solidFill>
        </p:spPr>
        <p:txBody>
          <a:bodyPr wrap="square" rtlCol="0">
            <a:spAutoFit/>
          </a:bodyPr>
          <a:lstStyle/>
          <a:p>
            <a:r>
              <a:rPr lang="en-US" sz="2400" dirty="0">
                <a:latin typeface="+mn-lt"/>
              </a:rPr>
              <a:t>FISHERMEN AND MARINE PROTECTED AREAS, A PARTNERSHIP FOR SUSTAINABILITY IN THE </a:t>
            </a:r>
            <a:r>
              <a:rPr lang="en-US" sz="2400" dirty="0" smtClean="0">
                <a:latin typeface="+mn-lt"/>
              </a:rPr>
              <a:t>MEDITERRANEAN</a:t>
            </a:r>
          </a:p>
          <a:p>
            <a:r>
              <a:rPr lang="en-US" sz="2400" dirty="0">
                <a:latin typeface="+mn-lt"/>
              </a:rPr>
              <a:t>Mediterranean Marine Protected Areas (MPAs) have proliferated in recent years, with positive long-term results for local communities and in particular artisanal fisheries. In the short term, however, the creation of MPAs is often subject to strong opposition from local fishermen: MPAs can be perceived as limiting their activities and therefore incomes. The FishMPABlue2 project </a:t>
            </a:r>
            <a:r>
              <a:rPr lang="en-US" sz="2400" dirty="0" smtClean="0">
                <a:latin typeface="+mn-lt"/>
              </a:rPr>
              <a:t>addresses </a:t>
            </a:r>
            <a:r>
              <a:rPr lang="en-US" sz="2400" dirty="0">
                <a:latin typeface="+mn-lt"/>
              </a:rPr>
              <a:t>existing and potential conflicts and proposes solutions. FishMPABlue2 involves key actors in the planning of conservation measures and fishery regulation processes within blue-economy-driven sustainable governance. </a:t>
            </a:r>
            <a:endParaRPr lang="fr-FR" sz="2400" dirty="0">
              <a:latin typeface="+mn-lt"/>
            </a:endParaRPr>
          </a:p>
        </p:txBody>
      </p:sp>
      <p:sp>
        <p:nvSpPr>
          <p:cNvPr id="14" name="ZoneTexte 13"/>
          <p:cNvSpPr txBox="1"/>
          <p:nvPr/>
        </p:nvSpPr>
        <p:spPr>
          <a:xfrm>
            <a:off x="-6696" y="654690"/>
            <a:ext cx="9157392" cy="5580500"/>
          </a:xfrm>
          <a:prstGeom prst="rect">
            <a:avLst/>
          </a:prstGeom>
          <a:solidFill>
            <a:schemeClr val="bg1"/>
          </a:solidFill>
        </p:spPr>
        <p:txBody>
          <a:bodyPr wrap="square" rtlCol="0">
            <a:spAutoFit/>
          </a:bodyPr>
          <a:lstStyle/>
          <a:p>
            <a:r>
              <a:rPr lang="en-US" sz="2400" dirty="0">
                <a:latin typeface="+mn-lt"/>
              </a:rPr>
              <a:t>Withering leaves and rhizomes of seagrasses cushioning sandy beaches often represent an aesthetic problem for mainstream tourism in the Mediterranean. Tons of this material are removed and disposed in many coastal areas in an effort to maintain them attractive. However, removal may affect beach erosion and the growth of adjacent dune vegetation.</a:t>
            </a:r>
          </a:p>
          <a:p>
            <a:endParaRPr lang="en-US" sz="2400" dirty="0">
              <a:latin typeface="+mn-lt"/>
            </a:endParaRPr>
          </a:p>
          <a:p>
            <a:r>
              <a:rPr lang="en-US" sz="2400" dirty="0">
                <a:latin typeface="+mn-lt"/>
              </a:rPr>
              <a:t>POSBEMED aims to enhance awareness on the benefits of this natural capital. This project will offer common sustainable tools to improve management capacity, with practical and effective guidelines for beach users and managers. Its final goal is to develop a transnational joint management strategy for </a:t>
            </a:r>
            <a:r>
              <a:rPr lang="en-US" sz="2400" dirty="0" err="1">
                <a:latin typeface="+mn-lt"/>
              </a:rPr>
              <a:t>Posidonia</a:t>
            </a:r>
            <a:r>
              <a:rPr lang="en-US" sz="2400" dirty="0">
                <a:latin typeface="+mn-lt"/>
              </a:rPr>
              <a:t> meadows, beaches and </a:t>
            </a:r>
            <a:r>
              <a:rPr lang="en-US" sz="2400" dirty="0" err="1">
                <a:latin typeface="+mn-lt"/>
              </a:rPr>
              <a:t>foredune</a:t>
            </a:r>
            <a:r>
              <a:rPr lang="en-US" sz="2400" dirty="0">
                <a:latin typeface="+mn-lt"/>
              </a:rPr>
              <a:t> systems along the Mediterranean coasts. </a:t>
            </a:r>
            <a:endParaRPr lang="fr-FR" sz="2400" dirty="0">
              <a:latin typeface="+mn-lt"/>
            </a:endParaRPr>
          </a:p>
        </p:txBody>
      </p:sp>
      <p:pic>
        <p:nvPicPr>
          <p:cNvPr id="1026" name="Picture 2" descr="https://backend.interreg-med.eu/fileadmin/user_upload/Sites/Biodiversity_Protection/Projects/POSBEMED/aabe319e55.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4589" y="589202"/>
            <a:ext cx="9133127" cy="61090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backend.interreg-med.eu/fileadmin/user_upload/Sites/Biodiversity_Protection/Projects/POSBEMED/collage_04.jp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7893" y="1978353"/>
            <a:ext cx="9133127" cy="24431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backend.interreg-med.eu/fileadmin/user_upload/Sites/Biodiversity_Protection/Projects/ACT4LITTER/ACT4LITTER_header_2.pn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1152" y="151061"/>
            <a:ext cx="9106252" cy="6473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40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0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02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1000" r="-11000"/>
          </a:stretch>
        </a:blipFill>
        <a:effectLst/>
      </p:bgPr>
    </p:bg>
    <p:spTree>
      <p:nvGrpSpPr>
        <p:cNvPr id="1" name=""/>
        <p:cNvGrpSpPr/>
        <p:nvPr/>
      </p:nvGrpSpPr>
      <p:grpSpPr>
        <a:xfrm>
          <a:off x="0" y="0"/>
          <a:ext cx="0" cy="0"/>
          <a:chOff x="0" y="0"/>
          <a:chExt cx="0" cy="0"/>
        </a:xfrm>
      </p:grpSpPr>
      <p:sp>
        <p:nvSpPr>
          <p:cNvPr id="2" name="Zone de texte 11"/>
          <p:cNvSpPr txBox="1"/>
          <p:nvPr/>
        </p:nvSpPr>
        <p:spPr>
          <a:xfrm>
            <a:off x="-180528" y="1772816"/>
            <a:ext cx="9144000" cy="2088232"/>
          </a:xfrm>
          <a:prstGeom prst="rect">
            <a:avLst/>
          </a:prstGeom>
          <a:gradFill flip="none" rotWithShape="1">
            <a:gsLst>
              <a:gs pos="52000">
                <a:srgbClr val="003399">
                  <a:shade val="30000"/>
                  <a:satMod val="115000"/>
                  <a:alpha val="0"/>
                </a:srgbClr>
              </a:gs>
              <a:gs pos="0">
                <a:srgbClr val="003399">
                  <a:shade val="67500"/>
                  <a:satMod val="115000"/>
                </a:srgbClr>
              </a:gs>
            </a:gsLst>
            <a:path path="circle">
              <a:fillToRect l="50000" t="50000" r="50000" b="50000"/>
            </a:path>
            <a:tileRect/>
          </a:grad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R="3810" algn="ctr" eaLnBrk="0" fontAlgn="base" hangingPunct="0">
              <a:spcBef>
                <a:spcPts val="500"/>
              </a:spcBef>
            </a:pPr>
            <a:r>
              <a:rPr lang="en-US" sz="3200" b="1" dirty="0" smtClean="0">
                <a:solidFill>
                  <a:srgbClr val="EDC62B"/>
                </a:solidFill>
                <a:ea typeface="Times New Roman" panose="02020603050405020304" pitchFamily="18" charset="0"/>
              </a:rPr>
              <a:t>THANK YOU</a:t>
            </a:r>
            <a:endParaRPr lang="en-US" sz="3200" b="1" kern="1200" dirty="0" smtClean="0">
              <a:solidFill>
                <a:srgbClr val="EDC62B"/>
              </a:solidFill>
              <a:ea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_med">
  <a:themeElements>
    <a:clrScheme name="Thème Office 13">
      <a:dk1>
        <a:srgbClr val="808080"/>
      </a:dk1>
      <a:lt1>
        <a:srgbClr val="FFFFFF"/>
      </a:lt1>
      <a:dk2>
        <a:srgbClr val="008BD2"/>
      </a:dk2>
      <a:lt2>
        <a:srgbClr val="808080"/>
      </a:lt2>
      <a:accent1>
        <a:srgbClr val="008BD2"/>
      </a:accent1>
      <a:accent2>
        <a:srgbClr val="FFDD00"/>
      </a:accent2>
      <a:accent3>
        <a:srgbClr val="FFFFFF"/>
      </a:accent3>
      <a:accent4>
        <a:srgbClr val="6C6C6C"/>
      </a:accent4>
      <a:accent5>
        <a:srgbClr val="AAC4E5"/>
      </a:accent5>
      <a:accent6>
        <a:srgbClr val="E7C800"/>
      </a:accent6>
      <a:hlink>
        <a:srgbClr val="C0A686"/>
      </a:hlink>
      <a:folHlink>
        <a:srgbClr val="164194"/>
      </a:folHlink>
    </a:clrScheme>
    <a:fontScheme name="Personnalisé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èm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èm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ème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èm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èm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èm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èm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èm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hème Office 13">
        <a:dk1>
          <a:srgbClr val="808080"/>
        </a:dk1>
        <a:lt1>
          <a:srgbClr val="FFFFFF"/>
        </a:lt1>
        <a:dk2>
          <a:srgbClr val="008BD2"/>
        </a:dk2>
        <a:lt2>
          <a:srgbClr val="808080"/>
        </a:lt2>
        <a:accent1>
          <a:srgbClr val="008BD2"/>
        </a:accent1>
        <a:accent2>
          <a:srgbClr val="FFDD00"/>
        </a:accent2>
        <a:accent3>
          <a:srgbClr val="FFFFFF"/>
        </a:accent3>
        <a:accent4>
          <a:srgbClr val="6C6C6C"/>
        </a:accent4>
        <a:accent5>
          <a:srgbClr val="AAC4E5"/>
        </a:accent5>
        <a:accent6>
          <a:srgbClr val="E7C800"/>
        </a:accent6>
        <a:hlink>
          <a:srgbClr val="C0A686"/>
        </a:hlink>
        <a:folHlink>
          <a:srgbClr val="1641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blank_med</Template>
  <TotalTime>1854</TotalTime>
  <Words>759</Words>
  <Application>Microsoft Office PowerPoint</Application>
  <PresentationFormat>On-screen Show (4:3)</PresentationFormat>
  <Paragraphs>91</Paragraphs>
  <Slides>9</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MS PGothic</vt:lpstr>
      <vt:lpstr>MS PGothic</vt:lpstr>
      <vt:lpstr>Arial</vt:lpstr>
      <vt:lpstr>Calibri</vt:lpstr>
      <vt:lpstr>Montserrat</vt:lpstr>
      <vt:lpstr>Montserrat Hairline</vt:lpstr>
      <vt:lpstr>Times New Roman</vt:lpstr>
      <vt:lpstr>Verdana</vt:lpstr>
      <vt:lpstr>Webdings</vt:lpstr>
      <vt:lpstr>Wingdings</vt:lpstr>
      <vt:lpstr>blank_med</vt:lpstr>
      <vt:lpstr>PowerPoint Presentation</vt:lpstr>
      <vt:lpstr>PowerPoint Presentation</vt:lpstr>
      <vt:lpstr>PowerPoint Presentation</vt:lpstr>
      <vt:lpstr>Communication rules</vt:lpstr>
      <vt:lpstr>The Programme architecture</vt:lpstr>
      <vt:lpstr>How we support PP and what we do</vt:lpstr>
      <vt:lpstr>PowerPoint Presentation</vt:lpstr>
      <vt:lpstr>Good practices</vt:lpstr>
      <vt:lpstr>PowerPoint Presentation</vt:lpstr>
    </vt:vector>
  </TitlesOfParts>
  <Company>CR PACA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Power Point Sous-titre</dc:title>
  <dc:creator>Mélanie PHAN</dc:creator>
  <cp:lastModifiedBy>Gómez Girón Eloy</cp:lastModifiedBy>
  <cp:revision>131</cp:revision>
  <dcterms:created xsi:type="dcterms:W3CDTF">2012-02-17T13:58:30Z</dcterms:created>
  <dcterms:modified xsi:type="dcterms:W3CDTF">2018-07-23T12:32:34Z</dcterms:modified>
</cp:coreProperties>
</file>